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30" r:id="rId1"/>
  </p:sldMasterIdLst>
  <p:sldIdLst>
    <p:sldId id="256" r:id="rId2"/>
    <p:sldId id="258" r:id="rId3"/>
    <p:sldId id="25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591114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234125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74822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604583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3/14/2023</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6615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3891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250888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10059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64074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138722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3/14/2023</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29316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3/14/2023</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526208308"/>
      </p:ext>
    </p:extLst>
  </p:cSld>
  <p:clrMap bg1="dk1" tx1="lt1" bg2="dk2" tx2="lt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19" r:id="rId5"/>
    <p:sldLayoutId id="2147483924" r:id="rId6"/>
    <p:sldLayoutId id="2147483920" r:id="rId7"/>
    <p:sldLayoutId id="2147483921" r:id="rId8"/>
    <p:sldLayoutId id="2147483922" r:id="rId9"/>
    <p:sldLayoutId id="2147483923" r:id="rId10"/>
    <p:sldLayoutId id="2147483925"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75EA0133-6DC7-34DE-6540-BB6C325AC311}"/>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194" r="3760" b="-3"/>
          <a:stretch/>
        </p:blipFill>
        <p:spPr bwMode="auto">
          <a:xfrm>
            <a:off x="-687" y="-547"/>
            <a:ext cx="12192687"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2067" name="Group 2054">
            <a:extLst>
              <a:ext uri="{FF2B5EF4-FFF2-40B4-BE49-F238E27FC236}">
                <a16:creationId xmlns:a16="http://schemas.microsoft.com/office/drawing/2014/main" id="{5697E9DF-ECF5-4EA6-8E3F-160752B889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101" y="549274"/>
            <a:ext cx="12268203" cy="6308725"/>
            <a:chOff x="-38101" y="549274"/>
            <a:chExt cx="12268203" cy="6308725"/>
          </a:xfrm>
        </p:grpSpPr>
        <p:sp>
          <p:nvSpPr>
            <p:cNvPr id="2056" name="Rectangle 2055">
              <a:extLst>
                <a:ext uri="{FF2B5EF4-FFF2-40B4-BE49-F238E27FC236}">
                  <a16:creationId xmlns:a16="http://schemas.microsoft.com/office/drawing/2014/main" id="{1DCAAB57-774B-4C3C-B2E2-9BA998704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6096001" y="549274"/>
              <a:ext cx="6096599" cy="6308723"/>
            </a:xfrm>
            <a:prstGeom prst="rect">
              <a:avLst/>
            </a:prstGeom>
            <a:gradFill flip="none" rotWithShape="1">
              <a:gsLst>
                <a:gs pos="30000">
                  <a:schemeClr val="bg1">
                    <a:alpha val="60000"/>
                  </a:schemeClr>
                </a:gs>
                <a:gs pos="0">
                  <a:schemeClr val="bg1">
                    <a:alpha val="80000"/>
                  </a:schemeClr>
                </a:gs>
                <a:gs pos="70000">
                  <a:schemeClr val="bg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7" name="Rectangle 2056">
              <a:extLst>
                <a:ext uri="{FF2B5EF4-FFF2-40B4-BE49-F238E27FC236}">
                  <a16:creationId xmlns:a16="http://schemas.microsoft.com/office/drawing/2014/main" id="{7069F6E5-0E1F-4324-B525-E896EE983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00" y="549274"/>
              <a:ext cx="6096598" cy="6308723"/>
            </a:xfrm>
            <a:prstGeom prst="rect">
              <a:avLst/>
            </a:prstGeom>
            <a:gradFill flip="none" rotWithShape="1">
              <a:gsLst>
                <a:gs pos="30000">
                  <a:schemeClr val="bg1">
                    <a:alpha val="60000"/>
                  </a:schemeClr>
                </a:gs>
                <a:gs pos="0">
                  <a:schemeClr val="bg1">
                    <a:alpha val="80000"/>
                  </a:schemeClr>
                </a:gs>
                <a:gs pos="70000">
                  <a:schemeClr val="bg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58" name="Group 2057">
              <a:extLst>
                <a:ext uri="{FF2B5EF4-FFF2-40B4-BE49-F238E27FC236}">
                  <a16:creationId xmlns:a16="http://schemas.microsoft.com/office/drawing/2014/main" id="{FDAFA65F-5ED6-4A79-9C73-A1DE583C1A8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38101" y="1990722"/>
              <a:ext cx="12268200" cy="4867276"/>
              <a:chOff x="3" y="1"/>
              <a:chExt cx="12268200" cy="4867276"/>
            </a:xfrm>
          </p:grpSpPr>
          <p:sp>
            <p:nvSpPr>
              <p:cNvPr id="2065" name="Rectangle 2064">
                <a:extLst>
                  <a:ext uri="{FF2B5EF4-FFF2-40B4-BE49-F238E27FC236}">
                    <a16:creationId xmlns:a16="http://schemas.microsoft.com/office/drawing/2014/main" id="{ED04940F-1A28-47CA-BC85-5D0FA90768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33687" y="-633138"/>
                <a:ext cx="4866731" cy="6134100"/>
              </a:xfrm>
              <a:prstGeom prst="rect">
                <a:avLst/>
              </a:prstGeom>
              <a:gradFill flip="none" rotWithShape="1">
                <a:gsLst>
                  <a:gs pos="0">
                    <a:schemeClr val="accent3">
                      <a:alpha val="8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6" name="Rectangle 2065">
                <a:extLst>
                  <a:ext uri="{FF2B5EF4-FFF2-40B4-BE49-F238E27FC236}">
                    <a16:creationId xmlns:a16="http://schemas.microsoft.com/office/drawing/2014/main" id="{DF2264D0-1772-4B5C-A1F5-C000597317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6767787" y="-633683"/>
                <a:ext cx="4866731" cy="6134100"/>
              </a:xfrm>
              <a:prstGeom prst="rect">
                <a:avLst/>
              </a:prstGeom>
              <a:gradFill flip="none" rotWithShape="1">
                <a:gsLst>
                  <a:gs pos="0">
                    <a:schemeClr val="accent3">
                      <a:alpha val="8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59" name="Group 2058">
              <a:extLst>
                <a:ext uri="{FF2B5EF4-FFF2-40B4-BE49-F238E27FC236}">
                  <a16:creationId xmlns:a16="http://schemas.microsoft.com/office/drawing/2014/main" id="{926BB5ED-C44B-4E3E-9A5D-18228C0199F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38104" y="3091890"/>
              <a:ext cx="9515473" cy="3766109"/>
              <a:chOff x="2676525" y="0"/>
              <a:chExt cx="9515473" cy="3766109"/>
            </a:xfrm>
          </p:grpSpPr>
          <p:sp>
            <p:nvSpPr>
              <p:cNvPr id="2063" name="Rectangle 2062">
                <a:extLst>
                  <a:ext uri="{FF2B5EF4-FFF2-40B4-BE49-F238E27FC236}">
                    <a16:creationId xmlns:a16="http://schemas.microsoft.com/office/drawing/2014/main" id="{DD5A1916-1815-43F3-8E57-A5AD558BCA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34262" y="0"/>
                <a:ext cx="4757736" cy="3766109"/>
              </a:xfrm>
              <a:prstGeom prst="rect">
                <a:avLst/>
              </a:prstGeom>
              <a:gradFill flip="none" rotWithShape="1">
                <a:gsLst>
                  <a:gs pos="0">
                    <a:schemeClr val="accent1">
                      <a:alpha val="8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4" name="Rectangle 2063">
                <a:extLst>
                  <a:ext uri="{FF2B5EF4-FFF2-40B4-BE49-F238E27FC236}">
                    <a16:creationId xmlns:a16="http://schemas.microsoft.com/office/drawing/2014/main" id="{1C758D1E-62C7-4EF3-824F-C2542D216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676525" y="0"/>
                <a:ext cx="4757736" cy="3766109"/>
              </a:xfrm>
              <a:prstGeom prst="rect">
                <a:avLst/>
              </a:prstGeom>
              <a:gradFill flip="none" rotWithShape="1">
                <a:gsLst>
                  <a:gs pos="0">
                    <a:schemeClr val="accent1">
                      <a:alpha val="8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60" name="Group 2059">
              <a:extLst>
                <a:ext uri="{FF2B5EF4-FFF2-40B4-BE49-F238E27FC236}">
                  <a16:creationId xmlns:a16="http://schemas.microsoft.com/office/drawing/2014/main" id="{3A3AF6C1-825F-437D-BED2-DEF267D06FA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2714629" y="3091890"/>
              <a:ext cx="9515473" cy="3766109"/>
              <a:chOff x="0" y="0"/>
              <a:chExt cx="9515473" cy="3766109"/>
            </a:xfrm>
          </p:grpSpPr>
          <p:sp>
            <p:nvSpPr>
              <p:cNvPr id="2061" name="Rectangle 2060">
                <a:extLst>
                  <a:ext uri="{FF2B5EF4-FFF2-40B4-BE49-F238E27FC236}">
                    <a16:creationId xmlns:a16="http://schemas.microsoft.com/office/drawing/2014/main" id="{0E518F14-B231-4186-ADC0-8339580E8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57737" y="0"/>
                <a:ext cx="4757736" cy="3766109"/>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2" name="Rectangle 2061">
                <a:extLst>
                  <a:ext uri="{FF2B5EF4-FFF2-40B4-BE49-F238E27FC236}">
                    <a16:creationId xmlns:a16="http://schemas.microsoft.com/office/drawing/2014/main" id="{75A3C29F-2140-4EC1-B779-7A8D725B7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4757736" cy="3766109"/>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Title 1">
            <a:extLst>
              <a:ext uri="{FF2B5EF4-FFF2-40B4-BE49-F238E27FC236}">
                <a16:creationId xmlns:a16="http://schemas.microsoft.com/office/drawing/2014/main" id="{A77CC80D-D5DF-87B9-8211-B2D0ED8DEE18}"/>
              </a:ext>
            </a:extLst>
          </p:cNvPr>
          <p:cNvSpPr>
            <a:spLocks noGrp="1"/>
          </p:cNvSpPr>
          <p:nvPr>
            <p:ph type="ctrTitle"/>
          </p:nvPr>
        </p:nvSpPr>
        <p:spPr>
          <a:xfrm>
            <a:off x="1487487" y="4327872"/>
            <a:ext cx="9217026" cy="1234727"/>
          </a:xfrm>
        </p:spPr>
        <p:txBody>
          <a:bodyPr>
            <a:normAutofit/>
          </a:bodyPr>
          <a:lstStyle/>
          <a:p>
            <a:pPr algn="ctr"/>
            <a:r>
              <a:rPr lang="en-CA" sz="6000" dirty="0">
                <a:solidFill>
                  <a:srgbClr val="FFFFFF"/>
                </a:solidFill>
              </a:rPr>
              <a:t>LOCAL 3730</a:t>
            </a:r>
          </a:p>
        </p:txBody>
      </p:sp>
      <p:sp>
        <p:nvSpPr>
          <p:cNvPr id="3" name="Subtitle 2">
            <a:extLst>
              <a:ext uri="{FF2B5EF4-FFF2-40B4-BE49-F238E27FC236}">
                <a16:creationId xmlns:a16="http://schemas.microsoft.com/office/drawing/2014/main" id="{D15C9534-91B5-E874-49FD-C1657A713AD5}"/>
              </a:ext>
            </a:extLst>
          </p:cNvPr>
          <p:cNvSpPr>
            <a:spLocks noGrp="1"/>
          </p:cNvSpPr>
          <p:nvPr>
            <p:ph type="subTitle" idx="1"/>
          </p:nvPr>
        </p:nvSpPr>
        <p:spPr>
          <a:xfrm>
            <a:off x="1487488" y="5717657"/>
            <a:ext cx="9155112" cy="681725"/>
          </a:xfrm>
        </p:spPr>
        <p:txBody>
          <a:bodyPr>
            <a:normAutofit fontScale="85000" lnSpcReduction="20000"/>
          </a:bodyPr>
          <a:lstStyle/>
          <a:p>
            <a:pPr algn="ctr"/>
            <a:r>
              <a:rPr lang="en-CA" dirty="0">
                <a:solidFill>
                  <a:srgbClr val="FFFFFF"/>
                </a:solidFill>
              </a:rPr>
              <a:t>Attended by Jason Schrader</a:t>
            </a:r>
          </a:p>
          <a:p>
            <a:pPr algn="ctr"/>
            <a:r>
              <a:rPr lang="en-CA" dirty="0">
                <a:solidFill>
                  <a:srgbClr val="FFFFFF"/>
                </a:solidFill>
              </a:rPr>
              <a:t>And Hubert </a:t>
            </a:r>
            <a:r>
              <a:rPr lang="en-CA" dirty="0" err="1">
                <a:solidFill>
                  <a:srgbClr val="FFFFFF"/>
                </a:solidFill>
              </a:rPr>
              <a:t>kanhai</a:t>
            </a:r>
            <a:endParaRPr lang="en-CA" dirty="0">
              <a:solidFill>
                <a:srgbClr val="FFFFFF"/>
              </a:solidFill>
            </a:endParaRPr>
          </a:p>
          <a:p>
            <a:pPr algn="ctr"/>
            <a:endParaRPr lang="en-CA" dirty="0">
              <a:solidFill>
                <a:srgbClr val="FFFFFF"/>
              </a:solidFill>
            </a:endParaRPr>
          </a:p>
        </p:txBody>
      </p:sp>
    </p:spTree>
    <p:extLst>
      <p:ext uri="{BB962C8B-B14F-4D97-AF65-F5344CB8AC3E}">
        <p14:creationId xmlns:p14="http://schemas.microsoft.com/office/powerpoint/2010/main" val="85706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81" name="Group 3080">
            <a:extLst>
              <a:ext uri="{FF2B5EF4-FFF2-40B4-BE49-F238E27FC236}">
                <a16:creationId xmlns:a16="http://schemas.microsoft.com/office/drawing/2014/main" id="{BF4E480B-94D6-46F9-A2B6-B98D311FDC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3082" name="Rectangle 3081">
              <a:extLst>
                <a:ext uri="{FF2B5EF4-FFF2-40B4-BE49-F238E27FC236}">
                  <a16:creationId xmlns:a16="http://schemas.microsoft.com/office/drawing/2014/main" id="{07183CDE-91A1-40C3-8E80-66F89E1C2D5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083" name="Oval 3082">
              <a:extLst>
                <a:ext uri="{FF2B5EF4-FFF2-40B4-BE49-F238E27FC236}">
                  <a16:creationId xmlns:a16="http://schemas.microsoft.com/office/drawing/2014/main" id="{A6756515-F9AA-46BD-8DD2-AA15BA492AC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084" name="Oval 3083">
              <a:extLst>
                <a:ext uri="{FF2B5EF4-FFF2-40B4-BE49-F238E27FC236}">
                  <a16:creationId xmlns:a16="http://schemas.microsoft.com/office/drawing/2014/main" id="{ABA365E2-8B71-408B-9092-0104216AC7A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3085" name="Group 3084">
              <a:extLst>
                <a:ext uri="{FF2B5EF4-FFF2-40B4-BE49-F238E27FC236}">
                  <a16:creationId xmlns:a16="http://schemas.microsoft.com/office/drawing/2014/main" id="{BEDB8D7A-1BF6-4CDB-B93A-7736955F504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090" name="Rectangle 3089">
                <a:extLst>
                  <a:ext uri="{FF2B5EF4-FFF2-40B4-BE49-F238E27FC236}">
                    <a16:creationId xmlns:a16="http://schemas.microsoft.com/office/drawing/2014/main" id="{5AACD774-5167-46C7-8A62-6E2FE4BE94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091" name="Rectangle 3090">
                <a:extLst>
                  <a:ext uri="{FF2B5EF4-FFF2-40B4-BE49-F238E27FC236}">
                    <a16:creationId xmlns:a16="http://schemas.microsoft.com/office/drawing/2014/main" id="{06E0F2D8-452E-48F9-9912-C47EAEAE1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3086" name="Group 3085">
              <a:extLst>
                <a:ext uri="{FF2B5EF4-FFF2-40B4-BE49-F238E27FC236}">
                  <a16:creationId xmlns:a16="http://schemas.microsoft.com/office/drawing/2014/main" id="{91FBBF95-430B-427C-A6E8-DB899217FC00}"/>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088" name="Rectangle 3087">
                <a:extLst>
                  <a:ext uri="{FF2B5EF4-FFF2-40B4-BE49-F238E27FC236}">
                    <a16:creationId xmlns:a16="http://schemas.microsoft.com/office/drawing/2014/main" id="{BEE64698-3ED2-4395-B7FC-65248E437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089" name="Rectangle 3088">
                <a:extLst>
                  <a:ext uri="{FF2B5EF4-FFF2-40B4-BE49-F238E27FC236}">
                    <a16:creationId xmlns:a16="http://schemas.microsoft.com/office/drawing/2014/main" id="{FE20B1E1-CE09-4C2A-A3FB-DB8026C54E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087" name="Rectangle 3086">
              <a:extLst>
                <a:ext uri="{FF2B5EF4-FFF2-40B4-BE49-F238E27FC236}">
                  <a16:creationId xmlns:a16="http://schemas.microsoft.com/office/drawing/2014/main" id="{0CB2405B-A907-48B3-906A-FB3573C0B28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093" name="Rectangle 3092">
            <a:extLst>
              <a:ext uri="{FF2B5EF4-FFF2-40B4-BE49-F238E27FC236}">
                <a16:creationId xmlns:a16="http://schemas.microsoft.com/office/drawing/2014/main" id="{6DC8E2D9-6729-4614-8667-C1016D318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useBgFill="1">
        <p:nvSpPr>
          <p:cNvPr id="3095" name="Rectangle 3094">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7" name="Group 3096">
            <a:extLst>
              <a:ext uri="{FF2B5EF4-FFF2-40B4-BE49-F238E27FC236}">
                <a16:creationId xmlns:a16="http://schemas.microsoft.com/office/drawing/2014/main" id="{D953654D-2DE7-47C0-929D-AB7AA86B9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3098" name="Rectangle 3097">
              <a:extLst>
                <a:ext uri="{FF2B5EF4-FFF2-40B4-BE49-F238E27FC236}">
                  <a16:creationId xmlns:a16="http://schemas.microsoft.com/office/drawing/2014/main" id="{1E69B149-9B54-4A24-9A3E-3FC8938DD88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9" name="Oval 3098">
              <a:extLst>
                <a:ext uri="{FF2B5EF4-FFF2-40B4-BE49-F238E27FC236}">
                  <a16:creationId xmlns:a16="http://schemas.microsoft.com/office/drawing/2014/main" id="{B268C13B-5F77-4FE7-8D32-D6D0B3BAC26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0" name="Oval 3099">
              <a:extLst>
                <a:ext uri="{FF2B5EF4-FFF2-40B4-BE49-F238E27FC236}">
                  <a16:creationId xmlns:a16="http://schemas.microsoft.com/office/drawing/2014/main" id="{951C457C-C22E-494F-8DF9-BC7307F50B2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01" name="Group 3100">
              <a:extLst>
                <a:ext uri="{FF2B5EF4-FFF2-40B4-BE49-F238E27FC236}">
                  <a16:creationId xmlns:a16="http://schemas.microsoft.com/office/drawing/2014/main" id="{EF623352-51EE-4BDA-9AC4-741C941B7530}"/>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106" name="Rectangle 3105">
                <a:extLst>
                  <a:ext uri="{FF2B5EF4-FFF2-40B4-BE49-F238E27FC236}">
                    <a16:creationId xmlns:a16="http://schemas.microsoft.com/office/drawing/2014/main" id="{D20748EA-D4C3-449D-9A8C-C10649245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7" name="Rectangle 3106">
                <a:extLst>
                  <a:ext uri="{FF2B5EF4-FFF2-40B4-BE49-F238E27FC236}">
                    <a16:creationId xmlns:a16="http://schemas.microsoft.com/office/drawing/2014/main" id="{C6C9E4A8-E408-4E89-B532-F4D8D24A6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02" name="Group 3101">
              <a:extLst>
                <a:ext uri="{FF2B5EF4-FFF2-40B4-BE49-F238E27FC236}">
                  <a16:creationId xmlns:a16="http://schemas.microsoft.com/office/drawing/2014/main" id="{0ACEDC01-427F-40F5-8C70-7DD9B67EF708}"/>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104" name="Rectangle 3103">
                <a:extLst>
                  <a:ext uri="{FF2B5EF4-FFF2-40B4-BE49-F238E27FC236}">
                    <a16:creationId xmlns:a16="http://schemas.microsoft.com/office/drawing/2014/main" id="{9A8D3263-9811-4BC9-860D-8BDBC70565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5" name="Rectangle 3104">
                <a:extLst>
                  <a:ext uri="{FF2B5EF4-FFF2-40B4-BE49-F238E27FC236}">
                    <a16:creationId xmlns:a16="http://schemas.microsoft.com/office/drawing/2014/main" id="{C8E607EE-7FC1-41AD-8ED1-BA38811F8E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03" name="Rectangle 3102">
              <a:extLst>
                <a:ext uri="{FF2B5EF4-FFF2-40B4-BE49-F238E27FC236}">
                  <a16:creationId xmlns:a16="http://schemas.microsoft.com/office/drawing/2014/main" id="{58A0580E-6A58-41B1-91AB-A166721C40B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09" name="Rectangle 3108">
            <a:extLst>
              <a:ext uri="{FF2B5EF4-FFF2-40B4-BE49-F238E27FC236}">
                <a16:creationId xmlns:a16="http://schemas.microsoft.com/office/drawing/2014/main" id="{E1297267-64FC-46DE-88B8-E76DC4691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27F2247-CCF4-C396-4ACD-E8A52B0852B1}"/>
              </a:ext>
            </a:extLst>
          </p:cNvPr>
          <p:cNvSpPr>
            <a:spLocks noGrp="1"/>
          </p:cNvSpPr>
          <p:nvPr>
            <p:ph type="title"/>
          </p:nvPr>
        </p:nvSpPr>
        <p:spPr>
          <a:xfrm>
            <a:off x="540000" y="540000"/>
            <a:ext cx="4500561" cy="4259814"/>
          </a:xfrm>
        </p:spPr>
        <p:txBody>
          <a:bodyPr vert="horz" lIns="91440" tIns="45720" rIns="91440" bIns="45720" rtlCol="0" anchor="b">
            <a:normAutofit/>
          </a:bodyPr>
          <a:lstStyle/>
          <a:p>
            <a:r>
              <a:rPr lang="en-US" sz="5500"/>
              <a:t>Indigenous Peoples’</a:t>
            </a:r>
            <a:br>
              <a:rPr lang="en-US" sz="5500"/>
            </a:br>
            <a:r>
              <a:rPr lang="en-US" sz="5500"/>
              <a:t>            Conference 2022</a:t>
            </a:r>
          </a:p>
        </p:txBody>
      </p:sp>
      <p:pic>
        <p:nvPicPr>
          <p:cNvPr id="3074" name="Picture 2" descr="National Indigenous Peoples Day | Canadian Union of Public Employees">
            <a:extLst>
              <a:ext uri="{FF2B5EF4-FFF2-40B4-BE49-F238E27FC236}">
                <a16:creationId xmlns:a16="http://schemas.microsoft.com/office/drawing/2014/main" id="{13D0586B-30B7-4C24-6E6E-A1E52B94B85F}"/>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r="1179" b="1"/>
          <a:stretch/>
        </p:blipFill>
        <p:spPr bwMode="auto">
          <a:xfrm>
            <a:off x="5747424" y="10"/>
            <a:ext cx="6444576" cy="342899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Orange t-shirt on a light orange background with pattern in many shades of orange">
            <a:extLst>
              <a:ext uri="{FF2B5EF4-FFF2-40B4-BE49-F238E27FC236}">
                <a16:creationId xmlns:a16="http://schemas.microsoft.com/office/drawing/2014/main" id="{4F98D1C9-BC34-5643-FB7C-0A6BABAD616C}"/>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1530" r="328" b="-2"/>
          <a:stretch/>
        </p:blipFill>
        <p:spPr bwMode="auto">
          <a:xfrm>
            <a:off x="5748000" y="3427200"/>
            <a:ext cx="6444000" cy="343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4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4127-F128-A1F8-AF8D-D1827B891EA5}"/>
              </a:ext>
            </a:extLst>
          </p:cNvPr>
          <p:cNvSpPr>
            <a:spLocks noGrp="1"/>
          </p:cNvSpPr>
          <p:nvPr>
            <p:ph type="title"/>
          </p:nvPr>
        </p:nvSpPr>
        <p:spPr/>
        <p:txBody>
          <a:bodyPr/>
          <a:lstStyle/>
          <a:p>
            <a:r>
              <a:rPr lang="en-CA" dirty="0"/>
              <a:t>         Indigenous Peoples’</a:t>
            </a:r>
            <a:br>
              <a:rPr lang="en-CA" dirty="0"/>
            </a:br>
            <a:r>
              <a:rPr lang="en-CA" dirty="0"/>
              <a:t>            Conference 2022</a:t>
            </a:r>
          </a:p>
        </p:txBody>
      </p:sp>
      <p:sp>
        <p:nvSpPr>
          <p:cNvPr id="3" name="Content Placeholder 2">
            <a:extLst>
              <a:ext uri="{FF2B5EF4-FFF2-40B4-BE49-F238E27FC236}">
                <a16:creationId xmlns:a16="http://schemas.microsoft.com/office/drawing/2014/main" id="{09A41313-B6C6-98A5-485A-E36A71207C99}"/>
              </a:ext>
            </a:extLst>
          </p:cNvPr>
          <p:cNvSpPr>
            <a:spLocks noGrp="1"/>
          </p:cNvSpPr>
          <p:nvPr>
            <p:ph idx="1"/>
          </p:nvPr>
        </p:nvSpPr>
        <p:spPr/>
        <p:txBody>
          <a:bodyPr>
            <a:normAutofit lnSpcReduction="10000"/>
          </a:bodyPr>
          <a:lstStyle/>
          <a:p>
            <a:r>
              <a:rPr lang="en-CA" dirty="0"/>
              <a:t>This conference is struggling with attendance. When I first remember this one it was 100 to 150 people. Now we only seem to get about 50 if we are lucky. There were some good speakers but again its been so scaled back its very hard to get the experiences we have be so grateful for in the past. It was at </a:t>
            </a:r>
            <a:r>
              <a:rPr lang="en-CA" dirty="0" err="1"/>
              <a:t>Wanuskewin</a:t>
            </a:r>
            <a:r>
              <a:rPr lang="en-CA" dirty="0"/>
              <a:t> and there were some great tours and things to connect us to that sacred place that holds so </a:t>
            </a:r>
            <a:r>
              <a:rPr lang="en-CA" dirty="0" err="1"/>
              <a:t>so</a:t>
            </a:r>
            <a:r>
              <a:rPr lang="en-CA" dirty="0"/>
              <a:t> much history that is important to remember.  It started with a smudge and </a:t>
            </a:r>
            <a:r>
              <a:rPr lang="en-CA" dirty="0" err="1"/>
              <a:t>peoper</a:t>
            </a:r>
            <a:r>
              <a:rPr lang="en-CA" dirty="0"/>
              <a:t> land acknowledgment. Tradition greetings were given from Elder Mary Morin and Elder Julia </a:t>
            </a:r>
            <a:r>
              <a:rPr lang="en-CA" dirty="0" err="1"/>
              <a:t>Pitzel</a:t>
            </a:r>
            <a:r>
              <a:rPr lang="en-CA" dirty="0"/>
              <a:t>. </a:t>
            </a:r>
            <a:r>
              <a:rPr lang="en-CA" dirty="0" err="1"/>
              <a:t>Cort</a:t>
            </a:r>
            <a:r>
              <a:rPr lang="en-CA" dirty="0"/>
              <a:t> </a:t>
            </a:r>
            <a:r>
              <a:rPr lang="en-CA" dirty="0" err="1"/>
              <a:t>Dogniez</a:t>
            </a:r>
            <a:r>
              <a:rPr lang="en-CA" dirty="0"/>
              <a:t>, Metis author was as always fantastic at giving us such great </a:t>
            </a:r>
            <a:r>
              <a:rPr lang="en-CA" dirty="0" err="1"/>
              <a:t>storys</a:t>
            </a:r>
            <a:r>
              <a:rPr lang="en-CA" dirty="0"/>
              <a:t> that come alive through his words. During elections I was grateful enough to be elected as the 2 year term for Indigenous Council Member. I now have a voice on the executive board for all indigenous peoples’ and I plan to do the best job I can. </a:t>
            </a:r>
          </a:p>
          <a:p>
            <a:r>
              <a:rPr lang="en-CA" dirty="0"/>
              <a:t>Jason Schrader </a:t>
            </a:r>
            <a:r>
              <a:rPr lang="en-CA" dirty="0" err="1"/>
              <a:t>Cupe</a:t>
            </a:r>
            <a:r>
              <a:rPr lang="en-CA" dirty="0"/>
              <a:t> 3730 president</a:t>
            </a:r>
          </a:p>
        </p:txBody>
      </p:sp>
    </p:spTree>
    <p:extLst>
      <p:ext uri="{BB962C8B-B14F-4D97-AF65-F5344CB8AC3E}">
        <p14:creationId xmlns:p14="http://schemas.microsoft.com/office/powerpoint/2010/main" val="2644948944"/>
      </p:ext>
    </p:extLst>
  </p:cSld>
  <p:clrMapOvr>
    <a:masterClrMapping/>
  </p:clrMapOvr>
</p:sld>
</file>

<file path=ppt/theme/theme1.xml><?xml version="1.0" encoding="utf-8"?>
<a:theme xmlns:a="http://schemas.openxmlformats.org/drawingml/2006/main" name="GlowVTI">
  <a:themeElements>
    <a:clrScheme name="AnalogousFromDarkSeedLeftStep">
      <a:dk1>
        <a:srgbClr val="000000"/>
      </a:dk1>
      <a:lt1>
        <a:srgbClr val="FFFFFF"/>
      </a:lt1>
      <a:dk2>
        <a:srgbClr val="181634"/>
      </a:dk2>
      <a:lt2>
        <a:srgbClr val="F0F3F2"/>
      </a:lt2>
      <a:accent1>
        <a:srgbClr val="CF4168"/>
      </a:accent1>
      <a:accent2>
        <a:srgbClr val="BD2F91"/>
      </a:accent2>
      <a:accent3>
        <a:srgbClr val="C041CF"/>
      </a:accent3>
      <a:accent4>
        <a:srgbClr val="732FBD"/>
      </a:accent4>
      <a:accent5>
        <a:srgbClr val="4A41CF"/>
      </a:accent5>
      <a:accent6>
        <a:srgbClr val="2F62BD"/>
      </a:accent6>
      <a:hlink>
        <a:srgbClr val="6D53C5"/>
      </a:hlink>
      <a:folHlink>
        <a:srgbClr val="7F7F7F"/>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docProps/app.xml><?xml version="1.0" encoding="utf-8"?>
<Properties xmlns="http://schemas.openxmlformats.org/officeDocument/2006/extended-properties" xmlns:vt="http://schemas.openxmlformats.org/officeDocument/2006/docPropsVTypes">
  <Template>TM03090434[[fn=Wood Type]]</Template>
  <TotalTime>146</TotalTime>
  <Words>211</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Avenir Next LT Pro</vt:lpstr>
      <vt:lpstr>Bell MT</vt:lpstr>
      <vt:lpstr>GlowVTI</vt:lpstr>
      <vt:lpstr>LOCAL 3730</vt:lpstr>
      <vt:lpstr>Indigenous Peoples’             Conference 2022</vt:lpstr>
      <vt:lpstr>         Indigenous Peoples’             Conference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3730</dc:title>
  <dc:creator>President 3730</dc:creator>
  <cp:lastModifiedBy>President 3730</cp:lastModifiedBy>
  <cp:revision>1</cp:revision>
  <dcterms:created xsi:type="dcterms:W3CDTF">2023-03-14T23:46:21Z</dcterms:created>
  <dcterms:modified xsi:type="dcterms:W3CDTF">2023-03-15T02:12:52Z</dcterms:modified>
</cp:coreProperties>
</file>