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56" r:id="rId2"/>
    <p:sldId id="264" r:id="rId3"/>
    <p:sldId id="265" r:id="rId4"/>
    <p:sldId id="266" r:id="rId5"/>
    <p:sldId id="267" r:id="rId6"/>
    <p:sldId id="257" r:id="rId7"/>
    <p:sldId id="260" r:id="rId8"/>
    <p:sldId id="258" r:id="rId9"/>
    <p:sldId id="259" r:id="rId10"/>
    <p:sldId id="269" r:id="rId11"/>
    <p:sldId id="274" r:id="rId12"/>
    <p:sldId id="268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8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6.xml.rels><?xml version="1.0" encoding="UTF-8" standalone="yes"?>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hyperlink" Target="about:blank" TargetMode="External"/><Relationship Id="rId1" Type="http://schemas.openxmlformats.org/officeDocument/2006/relationships/hyperlink" Target="about:blank" TargetMode="Externa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6.xml.rels><?xml version="1.0" encoding="UTF-8" standalone="yes"?>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hyperlink" Target="about:blank" TargetMode="External"/><Relationship Id="rId7" Type="http://schemas.openxmlformats.org/officeDocument/2006/relationships/image" Target="../media/image20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hyperlink" Target="about:blank" TargetMode="External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EC6DD8-78D4-491B-B793-EFAF137D306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6277C46-2257-47F0-A898-89E42BB423AE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The right to know has not changed; workers must be informed of the hazards that are present, or likely to be present, in the workplace.</a:t>
          </a:r>
          <a:endParaRPr lang="en-US" dirty="0">
            <a:solidFill>
              <a:schemeClr val="tx1"/>
            </a:solidFill>
          </a:endParaRPr>
        </a:p>
      </dgm:t>
    </dgm:pt>
    <dgm:pt modelId="{7E153479-0CD1-4D63-A646-816CBFBE0D56}" type="parTrans" cxnId="{8A2A4C72-095B-498D-9053-E6551C1481D8}">
      <dgm:prSet/>
      <dgm:spPr/>
      <dgm:t>
        <a:bodyPr/>
        <a:lstStyle/>
        <a:p>
          <a:endParaRPr lang="en-US"/>
        </a:p>
      </dgm:t>
    </dgm:pt>
    <dgm:pt modelId="{4675D58E-581E-4DB2-9C70-E3B7E5F3FF2F}" type="sibTrans" cxnId="{8A2A4C72-095B-498D-9053-E6551C1481D8}">
      <dgm:prSet/>
      <dgm:spPr/>
      <dgm:t>
        <a:bodyPr/>
        <a:lstStyle/>
        <a:p>
          <a:endParaRPr lang="en-US"/>
        </a:p>
      </dgm:t>
    </dgm:pt>
    <dgm:pt modelId="{8A33FC3C-C1FC-40A7-A665-4764BC9F1E44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Employers cannot presume that all workers are fully informed on the hazard posed by the virus.</a:t>
          </a:r>
        </a:p>
      </dgm:t>
    </dgm:pt>
    <dgm:pt modelId="{4B9AC7A2-63FD-459E-A8E5-585D83782F9A}" type="parTrans" cxnId="{F9F997C9-D9AC-45F5-BDC2-B34584158F32}">
      <dgm:prSet/>
      <dgm:spPr/>
      <dgm:t>
        <a:bodyPr/>
        <a:lstStyle/>
        <a:p>
          <a:endParaRPr lang="en-US"/>
        </a:p>
      </dgm:t>
    </dgm:pt>
    <dgm:pt modelId="{BA4C6C47-3267-4F2D-8D75-76EBDF273ED7}" type="sibTrans" cxnId="{F9F997C9-D9AC-45F5-BDC2-B34584158F32}">
      <dgm:prSet/>
      <dgm:spPr/>
      <dgm:t>
        <a:bodyPr/>
        <a:lstStyle/>
        <a:p>
          <a:endParaRPr lang="en-US"/>
        </a:p>
      </dgm:t>
    </dgm:pt>
    <dgm:pt modelId="{84163A3B-24B1-40EC-82FD-C72E28518777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Different tasks present different levels of risk.</a:t>
          </a:r>
        </a:p>
      </dgm:t>
    </dgm:pt>
    <dgm:pt modelId="{014A4621-B9C1-4A17-BB6B-5DAAA12BAAE4}" type="parTrans" cxnId="{23674FEE-2BBE-4B8A-B1CD-3C2D7C80301A}">
      <dgm:prSet/>
      <dgm:spPr/>
      <dgm:t>
        <a:bodyPr/>
        <a:lstStyle/>
        <a:p>
          <a:endParaRPr lang="en-US"/>
        </a:p>
      </dgm:t>
    </dgm:pt>
    <dgm:pt modelId="{FD746FA0-7698-47B6-9205-AAA4F8784731}" type="sibTrans" cxnId="{23674FEE-2BBE-4B8A-B1CD-3C2D7C80301A}">
      <dgm:prSet/>
      <dgm:spPr/>
      <dgm:t>
        <a:bodyPr/>
        <a:lstStyle/>
        <a:p>
          <a:endParaRPr lang="en-US"/>
        </a:p>
      </dgm:t>
    </dgm:pt>
    <dgm:pt modelId="{34093B37-F0BC-46A1-A508-25043A9A4ABC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Privacy rights must be respected.</a:t>
          </a:r>
        </a:p>
      </dgm:t>
    </dgm:pt>
    <dgm:pt modelId="{9A2E9F5F-58FF-4CD5-A75C-0967643F6EA3}" type="parTrans" cxnId="{DB1F6126-387A-4732-8043-4BA99528F331}">
      <dgm:prSet/>
      <dgm:spPr/>
      <dgm:t>
        <a:bodyPr/>
        <a:lstStyle/>
        <a:p>
          <a:endParaRPr lang="en-US"/>
        </a:p>
      </dgm:t>
    </dgm:pt>
    <dgm:pt modelId="{0BDD590A-A0CA-4908-8663-C0DDD639C6FC}" type="sibTrans" cxnId="{DB1F6126-387A-4732-8043-4BA99528F331}">
      <dgm:prSet/>
      <dgm:spPr/>
      <dgm:t>
        <a:bodyPr/>
        <a:lstStyle/>
        <a:p>
          <a:endParaRPr lang="en-US"/>
        </a:p>
      </dgm:t>
    </dgm:pt>
    <dgm:pt modelId="{F784563D-C19D-43A6-8E73-DA8C85202C42}" type="pres">
      <dgm:prSet presAssocID="{73EC6DD8-78D4-491B-B793-EFAF137D3060}" presName="root" presStyleCnt="0">
        <dgm:presLayoutVars>
          <dgm:dir/>
          <dgm:resizeHandles val="exact"/>
        </dgm:presLayoutVars>
      </dgm:prSet>
      <dgm:spPr/>
    </dgm:pt>
    <dgm:pt modelId="{F407189E-20D1-4D74-8E56-C93A91DB7FAF}" type="pres">
      <dgm:prSet presAssocID="{A6277C46-2257-47F0-A898-89E42BB423AE}" presName="compNode" presStyleCnt="0"/>
      <dgm:spPr/>
    </dgm:pt>
    <dgm:pt modelId="{E988084D-64A6-4F5F-A3A2-47B30D67D897}" type="pres">
      <dgm:prSet presAssocID="{A6277C46-2257-47F0-A898-89E42BB423AE}" presName="bgRect" presStyleLbl="bgShp" presStyleIdx="0" presStyleCnt="4"/>
      <dgm:spPr/>
    </dgm:pt>
    <dgm:pt modelId="{2FC296BA-C46D-4C5A-92E8-4BFCA9D421B4}" type="pres">
      <dgm:prSet presAssocID="{A6277C46-2257-47F0-A898-89E42BB423A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496E858B-0A69-4287-BFB8-0148B2F247A0}" type="pres">
      <dgm:prSet presAssocID="{A6277C46-2257-47F0-A898-89E42BB423AE}" presName="spaceRect" presStyleCnt="0"/>
      <dgm:spPr/>
    </dgm:pt>
    <dgm:pt modelId="{D26FCCE5-1ED8-4688-AEBE-E950643360C3}" type="pres">
      <dgm:prSet presAssocID="{A6277C46-2257-47F0-A898-89E42BB423AE}" presName="parTx" presStyleLbl="revTx" presStyleIdx="0" presStyleCnt="4">
        <dgm:presLayoutVars>
          <dgm:chMax val="0"/>
          <dgm:chPref val="0"/>
        </dgm:presLayoutVars>
      </dgm:prSet>
      <dgm:spPr/>
    </dgm:pt>
    <dgm:pt modelId="{90F9395D-14B5-4EE4-828C-081F29447EE5}" type="pres">
      <dgm:prSet presAssocID="{4675D58E-581E-4DB2-9C70-E3B7E5F3FF2F}" presName="sibTrans" presStyleCnt="0"/>
      <dgm:spPr/>
    </dgm:pt>
    <dgm:pt modelId="{1D62F534-C93F-4BA6-A7A4-C17D3D5654EF}" type="pres">
      <dgm:prSet presAssocID="{8A33FC3C-C1FC-40A7-A665-4764BC9F1E44}" presName="compNode" presStyleCnt="0"/>
      <dgm:spPr/>
    </dgm:pt>
    <dgm:pt modelId="{2761203A-A43E-4885-A183-B40E06D51EFF}" type="pres">
      <dgm:prSet presAssocID="{8A33FC3C-C1FC-40A7-A665-4764BC9F1E44}" presName="bgRect" presStyleLbl="bgShp" presStyleIdx="1" presStyleCnt="4"/>
      <dgm:spPr/>
    </dgm:pt>
    <dgm:pt modelId="{6D1A80F2-B134-40C1-94B7-A417B9A94FF8}" type="pres">
      <dgm:prSet presAssocID="{8A33FC3C-C1FC-40A7-A665-4764BC9F1E4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o-Hazard"/>
        </a:ext>
      </dgm:extLst>
    </dgm:pt>
    <dgm:pt modelId="{0265E36A-9DA1-40DC-AB2F-83F901F05CBD}" type="pres">
      <dgm:prSet presAssocID="{8A33FC3C-C1FC-40A7-A665-4764BC9F1E44}" presName="spaceRect" presStyleCnt="0"/>
      <dgm:spPr/>
    </dgm:pt>
    <dgm:pt modelId="{6A4439D7-E9D7-441A-A1D6-9B04061B674A}" type="pres">
      <dgm:prSet presAssocID="{8A33FC3C-C1FC-40A7-A665-4764BC9F1E44}" presName="parTx" presStyleLbl="revTx" presStyleIdx="1" presStyleCnt="4">
        <dgm:presLayoutVars>
          <dgm:chMax val="0"/>
          <dgm:chPref val="0"/>
        </dgm:presLayoutVars>
      </dgm:prSet>
      <dgm:spPr/>
    </dgm:pt>
    <dgm:pt modelId="{4D408432-EE4A-4387-BD46-6059D6EC2438}" type="pres">
      <dgm:prSet presAssocID="{BA4C6C47-3267-4F2D-8D75-76EBDF273ED7}" presName="sibTrans" presStyleCnt="0"/>
      <dgm:spPr/>
    </dgm:pt>
    <dgm:pt modelId="{E4406AB3-3BA8-4A2F-A950-0D18EC537894}" type="pres">
      <dgm:prSet presAssocID="{84163A3B-24B1-40EC-82FD-C72E28518777}" presName="compNode" presStyleCnt="0"/>
      <dgm:spPr/>
    </dgm:pt>
    <dgm:pt modelId="{2B46EF50-FB4B-4ECA-8D85-28DF7F2F6BE3}" type="pres">
      <dgm:prSet presAssocID="{84163A3B-24B1-40EC-82FD-C72E28518777}" presName="bgRect" presStyleLbl="bgShp" presStyleIdx="2" presStyleCnt="4"/>
      <dgm:spPr/>
    </dgm:pt>
    <dgm:pt modelId="{700C5A91-1277-4872-A2D3-5D85E7CB6293}" type="pres">
      <dgm:prSet presAssocID="{84163A3B-24B1-40EC-82FD-C72E2851877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29D57648-1E59-4DF8-8999-56F83A800B65}" type="pres">
      <dgm:prSet presAssocID="{84163A3B-24B1-40EC-82FD-C72E28518777}" presName="spaceRect" presStyleCnt="0"/>
      <dgm:spPr/>
    </dgm:pt>
    <dgm:pt modelId="{5579B458-80E8-408D-9FA5-DB2918C40DD9}" type="pres">
      <dgm:prSet presAssocID="{84163A3B-24B1-40EC-82FD-C72E28518777}" presName="parTx" presStyleLbl="revTx" presStyleIdx="2" presStyleCnt="4">
        <dgm:presLayoutVars>
          <dgm:chMax val="0"/>
          <dgm:chPref val="0"/>
        </dgm:presLayoutVars>
      </dgm:prSet>
      <dgm:spPr/>
    </dgm:pt>
    <dgm:pt modelId="{18AFFFD3-8B9E-4723-AA78-06F6453D4EE9}" type="pres">
      <dgm:prSet presAssocID="{FD746FA0-7698-47B6-9205-AAA4F8784731}" presName="sibTrans" presStyleCnt="0"/>
      <dgm:spPr/>
    </dgm:pt>
    <dgm:pt modelId="{9BAD60FE-08A9-44A2-A19C-FB5101DE83DC}" type="pres">
      <dgm:prSet presAssocID="{34093B37-F0BC-46A1-A508-25043A9A4ABC}" presName="compNode" presStyleCnt="0"/>
      <dgm:spPr/>
    </dgm:pt>
    <dgm:pt modelId="{83DF4AAD-2AD0-496D-A716-2A20109D6B10}" type="pres">
      <dgm:prSet presAssocID="{34093B37-F0BC-46A1-A508-25043A9A4ABC}" presName="bgRect" presStyleLbl="bgShp" presStyleIdx="3" presStyleCnt="4"/>
      <dgm:spPr/>
    </dgm:pt>
    <dgm:pt modelId="{86DCA75E-5119-4D2E-8D7E-4B4D8B9049EA}" type="pres">
      <dgm:prSet presAssocID="{34093B37-F0BC-46A1-A508-25043A9A4AB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lind"/>
        </a:ext>
      </dgm:extLst>
    </dgm:pt>
    <dgm:pt modelId="{FE657D39-6C72-4D06-AD3C-55C4EE469A06}" type="pres">
      <dgm:prSet presAssocID="{34093B37-F0BC-46A1-A508-25043A9A4ABC}" presName="spaceRect" presStyleCnt="0"/>
      <dgm:spPr/>
    </dgm:pt>
    <dgm:pt modelId="{6D0C8583-AB6D-40A0-ABC7-473CE31B0EBC}" type="pres">
      <dgm:prSet presAssocID="{34093B37-F0BC-46A1-A508-25043A9A4ABC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DB1F6126-387A-4732-8043-4BA99528F331}" srcId="{73EC6DD8-78D4-491B-B793-EFAF137D3060}" destId="{34093B37-F0BC-46A1-A508-25043A9A4ABC}" srcOrd="3" destOrd="0" parTransId="{9A2E9F5F-58FF-4CD5-A75C-0967643F6EA3}" sibTransId="{0BDD590A-A0CA-4908-8663-C0DDD639C6FC}"/>
    <dgm:cxn modelId="{8A2A4C72-095B-498D-9053-E6551C1481D8}" srcId="{73EC6DD8-78D4-491B-B793-EFAF137D3060}" destId="{A6277C46-2257-47F0-A898-89E42BB423AE}" srcOrd="0" destOrd="0" parTransId="{7E153479-0CD1-4D63-A646-816CBFBE0D56}" sibTransId="{4675D58E-581E-4DB2-9C70-E3B7E5F3FF2F}"/>
    <dgm:cxn modelId="{3A4B54BB-EF9F-48DE-9730-91153F0CB983}" type="presOf" srcId="{84163A3B-24B1-40EC-82FD-C72E28518777}" destId="{5579B458-80E8-408D-9FA5-DB2918C40DD9}" srcOrd="0" destOrd="0" presId="urn:microsoft.com/office/officeart/2018/2/layout/IconVerticalSolidList"/>
    <dgm:cxn modelId="{171D96C3-7F18-4BF1-B03A-4B6ADF8FC213}" type="presOf" srcId="{8A33FC3C-C1FC-40A7-A665-4764BC9F1E44}" destId="{6A4439D7-E9D7-441A-A1D6-9B04061B674A}" srcOrd="0" destOrd="0" presId="urn:microsoft.com/office/officeart/2018/2/layout/IconVerticalSolidList"/>
    <dgm:cxn modelId="{F9F997C9-D9AC-45F5-BDC2-B34584158F32}" srcId="{73EC6DD8-78D4-491B-B793-EFAF137D3060}" destId="{8A33FC3C-C1FC-40A7-A665-4764BC9F1E44}" srcOrd="1" destOrd="0" parTransId="{4B9AC7A2-63FD-459E-A8E5-585D83782F9A}" sibTransId="{BA4C6C47-3267-4F2D-8D75-76EBDF273ED7}"/>
    <dgm:cxn modelId="{B28B9BD7-A05E-4859-870F-CB4071AD6E05}" type="presOf" srcId="{73EC6DD8-78D4-491B-B793-EFAF137D3060}" destId="{F784563D-C19D-43A6-8E73-DA8C85202C42}" srcOrd="0" destOrd="0" presId="urn:microsoft.com/office/officeart/2018/2/layout/IconVerticalSolidList"/>
    <dgm:cxn modelId="{EB8A4AE3-7F30-40EC-8791-C1658C9AD8FE}" type="presOf" srcId="{34093B37-F0BC-46A1-A508-25043A9A4ABC}" destId="{6D0C8583-AB6D-40A0-ABC7-473CE31B0EBC}" srcOrd="0" destOrd="0" presId="urn:microsoft.com/office/officeart/2018/2/layout/IconVerticalSolidList"/>
    <dgm:cxn modelId="{23674FEE-2BBE-4B8A-B1CD-3C2D7C80301A}" srcId="{73EC6DD8-78D4-491B-B793-EFAF137D3060}" destId="{84163A3B-24B1-40EC-82FD-C72E28518777}" srcOrd="2" destOrd="0" parTransId="{014A4621-B9C1-4A17-BB6B-5DAAA12BAAE4}" sibTransId="{FD746FA0-7698-47B6-9205-AAA4F8784731}"/>
    <dgm:cxn modelId="{59AB0FF2-AEAA-4823-9726-7CD20AB13CA7}" type="presOf" srcId="{A6277C46-2257-47F0-A898-89E42BB423AE}" destId="{D26FCCE5-1ED8-4688-AEBE-E950643360C3}" srcOrd="0" destOrd="0" presId="urn:microsoft.com/office/officeart/2018/2/layout/IconVerticalSolidList"/>
    <dgm:cxn modelId="{75A5C061-811B-4551-84F5-263BAD50A166}" type="presParOf" srcId="{F784563D-C19D-43A6-8E73-DA8C85202C42}" destId="{F407189E-20D1-4D74-8E56-C93A91DB7FAF}" srcOrd="0" destOrd="0" presId="urn:microsoft.com/office/officeart/2018/2/layout/IconVerticalSolidList"/>
    <dgm:cxn modelId="{4020B688-A7EC-44D4-921A-17D5DC4AD15F}" type="presParOf" srcId="{F407189E-20D1-4D74-8E56-C93A91DB7FAF}" destId="{E988084D-64A6-4F5F-A3A2-47B30D67D897}" srcOrd="0" destOrd="0" presId="urn:microsoft.com/office/officeart/2018/2/layout/IconVerticalSolidList"/>
    <dgm:cxn modelId="{78D5422F-A79F-4243-9A94-A551A8C24D0A}" type="presParOf" srcId="{F407189E-20D1-4D74-8E56-C93A91DB7FAF}" destId="{2FC296BA-C46D-4C5A-92E8-4BFCA9D421B4}" srcOrd="1" destOrd="0" presId="urn:microsoft.com/office/officeart/2018/2/layout/IconVerticalSolidList"/>
    <dgm:cxn modelId="{E4B17557-ACCC-44D2-87E2-D983F0D9B8E3}" type="presParOf" srcId="{F407189E-20D1-4D74-8E56-C93A91DB7FAF}" destId="{496E858B-0A69-4287-BFB8-0148B2F247A0}" srcOrd="2" destOrd="0" presId="urn:microsoft.com/office/officeart/2018/2/layout/IconVerticalSolidList"/>
    <dgm:cxn modelId="{8BAFFF16-A7CA-4727-9633-8E566B6AB9A8}" type="presParOf" srcId="{F407189E-20D1-4D74-8E56-C93A91DB7FAF}" destId="{D26FCCE5-1ED8-4688-AEBE-E950643360C3}" srcOrd="3" destOrd="0" presId="urn:microsoft.com/office/officeart/2018/2/layout/IconVerticalSolidList"/>
    <dgm:cxn modelId="{D5BD7EB8-A57A-4FFD-A8CB-7F006A4A00EE}" type="presParOf" srcId="{F784563D-C19D-43A6-8E73-DA8C85202C42}" destId="{90F9395D-14B5-4EE4-828C-081F29447EE5}" srcOrd="1" destOrd="0" presId="urn:microsoft.com/office/officeart/2018/2/layout/IconVerticalSolidList"/>
    <dgm:cxn modelId="{B528E0EC-7236-47DC-B9FF-B0CA8E495864}" type="presParOf" srcId="{F784563D-C19D-43A6-8E73-DA8C85202C42}" destId="{1D62F534-C93F-4BA6-A7A4-C17D3D5654EF}" srcOrd="2" destOrd="0" presId="urn:microsoft.com/office/officeart/2018/2/layout/IconVerticalSolidList"/>
    <dgm:cxn modelId="{401B1E48-1E4B-4B5D-B6C9-6C7CFA84DD58}" type="presParOf" srcId="{1D62F534-C93F-4BA6-A7A4-C17D3D5654EF}" destId="{2761203A-A43E-4885-A183-B40E06D51EFF}" srcOrd="0" destOrd="0" presId="urn:microsoft.com/office/officeart/2018/2/layout/IconVerticalSolidList"/>
    <dgm:cxn modelId="{27E6BF7B-3826-4C0C-A29B-12A275451383}" type="presParOf" srcId="{1D62F534-C93F-4BA6-A7A4-C17D3D5654EF}" destId="{6D1A80F2-B134-40C1-94B7-A417B9A94FF8}" srcOrd="1" destOrd="0" presId="urn:microsoft.com/office/officeart/2018/2/layout/IconVerticalSolidList"/>
    <dgm:cxn modelId="{97B0E5B8-4CC4-4E2E-8815-8220184528F3}" type="presParOf" srcId="{1D62F534-C93F-4BA6-A7A4-C17D3D5654EF}" destId="{0265E36A-9DA1-40DC-AB2F-83F901F05CBD}" srcOrd="2" destOrd="0" presId="urn:microsoft.com/office/officeart/2018/2/layout/IconVerticalSolidList"/>
    <dgm:cxn modelId="{1F800BD9-3D71-449F-A056-0B375C38CBB4}" type="presParOf" srcId="{1D62F534-C93F-4BA6-A7A4-C17D3D5654EF}" destId="{6A4439D7-E9D7-441A-A1D6-9B04061B674A}" srcOrd="3" destOrd="0" presId="urn:microsoft.com/office/officeart/2018/2/layout/IconVerticalSolidList"/>
    <dgm:cxn modelId="{BA2E883C-81BB-4D0B-99B4-65BD6D9F19AE}" type="presParOf" srcId="{F784563D-C19D-43A6-8E73-DA8C85202C42}" destId="{4D408432-EE4A-4387-BD46-6059D6EC2438}" srcOrd="3" destOrd="0" presId="urn:microsoft.com/office/officeart/2018/2/layout/IconVerticalSolidList"/>
    <dgm:cxn modelId="{EF25F9E9-E3F5-457F-96CC-C022D974B306}" type="presParOf" srcId="{F784563D-C19D-43A6-8E73-DA8C85202C42}" destId="{E4406AB3-3BA8-4A2F-A950-0D18EC537894}" srcOrd="4" destOrd="0" presId="urn:microsoft.com/office/officeart/2018/2/layout/IconVerticalSolidList"/>
    <dgm:cxn modelId="{676C830E-A98A-465C-8E1D-FC8CC32CDAB4}" type="presParOf" srcId="{E4406AB3-3BA8-4A2F-A950-0D18EC537894}" destId="{2B46EF50-FB4B-4ECA-8D85-28DF7F2F6BE3}" srcOrd="0" destOrd="0" presId="urn:microsoft.com/office/officeart/2018/2/layout/IconVerticalSolidList"/>
    <dgm:cxn modelId="{DEBB570B-2B3F-4787-AA64-9E3257CAB33D}" type="presParOf" srcId="{E4406AB3-3BA8-4A2F-A950-0D18EC537894}" destId="{700C5A91-1277-4872-A2D3-5D85E7CB6293}" srcOrd="1" destOrd="0" presId="urn:microsoft.com/office/officeart/2018/2/layout/IconVerticalSolidList"/>
    <dgm:cxn modelId="{0EC532E7-E0B8-4D35-9DA6-54A015DC386C}" type="presParOf" srcId="{E4406AB3-3BA8-4A2F-A950-0D18EC537894}" destId="{29D57648-1E59-4DF8-8999-56F83A800B65}" srcOrd="2" destOrd="0" presId="urn:microsoft.com/office/officeart/2018/2/layout/IconVerticalSolidList"/>
    <dgm:cxn modelId="{6F6FB656-5FD4-470B-B551-E0A7F47A9CDF}" type="presParOf" srcId="{E4406AB3-3BA8-4A2F-A950-0D18EC537894}" destId="{5579B458-80E8-408D-9FA5-DB2918C40DD9}" srcOrd="3" destOrd="0" presId="urn:microsoft.com/office/officeart/2018/2/layout/IconVerticalSolidList"/>
    <dgm:cxn modelId="{2FE50FF5-04BE-4A00-A56F-015E0F0B625D}" type="presParOf" srcId="{F784563D-C19D-43A6-8E73-DA8C85202C42}" destId="{18AFFFD3-8B9E-4723-AA78-06F6453D4EE9}" srcOrd="5" destOrd="0" presId="urn:microsoft.com/office/officeart/2018/2/layout/IconVerticalSolidList"/>
    <dgm:cxn modelId="{750A392E-B8CF-4036-807E-288528E63557}" type="presParOf" srcId="{F784563D-C19D-43A6-8E73-DA8C85202C42}" destId="{9BAD60FE-08A9-44A2-A19C-FB5101DE83DC}" srcOrd="6" destOrd="0" presId="urn:microsoft.com/office/officeart/2018/2/layout/IconVerticalSolidList"/>
    <dgm:cxn modelId="{343A3541-43FA-4B11-B3B8-B34E628BB9D6}" type="presParOf" srcId="{9BAD60FE-08A9-44A2-A19C-FB5101DE83DC}" destId="{83DF4AAD-2AD0-496D-A716-2A20109D6B10}" srcOrd="0" destOrd="0" presId="urn:microsoft.com/office/officeart/2018/2/layout/IconVerticalSolidList"/>
    <dgm:cxn modelId="{DC730729-AF30-4162-8CB0-ED255661425A}" type="presParOf" srcId="{9BAD60FE-08A9-44A2-A19C-FB5101DE83DC}" destId="{86DCA75E-5119-4D2E-8D7E-4B4D8B9049EA}" srcOrd="1" destOrd="0" presId="urn:microsoft.com/office/officeart/2018/2/layout/IconVerticalSolidList"/>
    <dgm:cxn modelId="{03246C25-1BC7-4A23-8BB4-14B5536189C0}" type="presParOf" srcId="{9BAD60FE-08A9-44A2-A19C-FB5101DE83DC}" destId="{FE657D39-6C72-4D06-AD3C-55C4EE469A06}" srcOrd="2" destOrd="0" presId="urn:microsoft.com/office/officeart/2018/2/layout/IconVerticalSolidList"/>
    <dgm:cxn modelId="{FF045EB0-83FD-42C8-9F23-78C222B93E35}" type="presParOf" srcId="{9BAD60FE-08A9-44A2-A19C-FB5101DE83DC}" destId="{6D0C8583-AB6D-40A0-ABC7-473CE31B0EB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358707-BD91-45C1-B099-983CB14287F3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BE0350F-BF06-4E7C-80EF-2AAAF0AF9C4A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Joint Health and Safety Committees have not been suspended.</a:t>
          </a:r>
          <a:endParaRPr lang="en-US" dirty="0">
            <a:solidFill>
              <a:schemeClr val="tx1"/>
            </a:solidFill>
          </a:endParaRPr>
        </a:p>
      </dgm:t>
    </dgm:pt>
    <dgm:pt modelId="{1A06E048-469B-44F9-BD61-82549972A2C7}" type="parTrans" cxnId="{550DD3A7-C8FC-4400-A081-97AD368955B2}">
      <dgm:prSet/>
      <dgm:spPr/>
      <dgm:t>
        <a:bodyPr/>
        <a:lstStyle/>
        <a:p>
          <a:endParaRPr lang="en-US"/>
        </a:p>
      </dgm:t>
    </dgm:pt>
    <dgm:pt modelId="{DD95D072-42B0-4095-85B6-2B006A16C489}" type="sibTrans" cxnId="{550DD3A7-C8FC-4400-A081-97AD368955B2}">
      <dgm:prSet/>
      <dgm:spPr/>
      <dgm:t>
        <a:bodyPr/>
        <a:lstStyle/>
        <a:p>
          <a:endParaRPr lang="en-US"/>
        </a:p>
      </dgm:t>
    </dgm:pt>
    <dgm:pt modelId="{10825653-4097-4285-B1AB-8FCF0CF38F79}">
      <dgm:prSet/>
      <dgm:spPr/>
      <dgm:t>
        <a:bodyPr/>
        <a:lstStyle/>
        <a:p>
          <a:r>
            <a:rPr lang="en-CA" dirty="0">
              <a:solidFill>
                <a:schemeClr val="tx1"/>
              </a:solidFill>
            </a:rPr>
            <a:t>The committee is more important now than ever.</a:t>
          </a:r>
          <a:endParaRPr lang="en-US" dirty="0">
            <a:solidFill>
              <a:schemeClr val="tx1"/>
            </a:solidFill>
          </a:endParaRPr>
        </a:p>
      </dgm:t>
    </dgm:pt>
    <dgm:pt modelId="{775945E8-E81D-43DD-9132-73BB5EBB7ED7}" type="parTrans" cxnId="{6A3732CD-12F3-438C-AD54-AFF51362D54B}">
      <dgm:prSet/>
      <dgm:spPr/>
      <dgm:t>
        <a:bodyPr/>
        <a:lstStyle/>
        <a:p>
          <a:endParaRPr lang="en-US"/>
        </a:p>
      </dgm:t>
    </dgm:pt>
    <dgm:pt modelId="{020BC1A7-B1FA-457C-A890-C1FF30F21B57}" type="sibTrans" cxnId="{6A3732CD-12F3-438C-AD54-AFF51362D54B}">
      <dgm:prSet/>
      <dgm:spPr/>
      <dgm:t>
        <a:bodyPr/>
        <a:lstStyle/>
        <a:p>
          <a:endParaRPr lang="en-US"/>
        </a:p>
      </dgm:t>
    </dgm:pt>
    <dgm:pt modelId="{000BA072-B4A3-4850-AA19-97A21A1C44B8}">
      <dgm:prSet/>
      <dgm:spPr/>
      <dgm:t>
        <a:bodyPr/>
        <a:lstStyle/>
        <a:p>
          <a:r>
            <a:rPr lang="en-CA" dirty="0">
              <a:solidFill>
                <a:schemeClr val="tx1"/>
              </a:solidFill>
            </a:rPr>
            <a:t>The responsibilities of the committee under legislation have not </a:t>
          </a:r>
          <a:r>
            <a:rPr lang="en-CA" dirty="0" err="1">
              <a:solidFill>
                <a:schemeClr val="tx1"/>
              </a:solidFill>
            </a:rPr>
            <a:t>changed.This</a:t>
          </a:r>
          <a:r>
            <a:rPr lang="en-CA" dirty="0">
              <a:solidFill>
                <a:schemeClr val="tx1"/>
              </a:solidFill>
            </a:rPr>
            <a:t> includes inspections and investigations.</a:t>
          </a:r>
          <a:endParaRPr lang="en-US" dirty="0">
            <a:solidFill>
              <a:schemeClr val="tx1"/>
            </a:solidFill>
          </a:endParaRPr>
        </a:p>
      </dgm:t>
    </dgm:pt>
    <dgm:pt modelId="{A07BA403-F083-4E31-8182-F75D8F0D5217}" type="parTrans" cxnId="{E1218F4C-FD9E-4001-94F1-BBC2593768E6}">
      <dgm:prSet/>
      <dgm:spPr/>
      <dgm:t>
        <a:bodyPr/>
        <a:lstStyle/>
        <a:p>
          <a:endParaRPr lang="en-US"/>
        </a:p>
      </dgm:t>
    </dgm:pt>
    <dgm:pt modelId="{468E4AD2-593D-4AE1-AE14-465F9474D4F9}" type="sibTrans" cxnId="{E1218F4C-FD9E-4001-94F1-BBC2593768E6}">
      <dgm:prSet/>
      <dgm:spPr/>
      <dgm:t>
        <a:bodyPr/>
        <a:lstStyle/>
        <a:p>
          <a:endParaRPr lang="en-US"/>
        </a:p>
      </dgm:t>
    </dgm:pt>
    <dgm:pt modelId="{F5A201D1-7241-4EE5-ABE2-7C42E7F2E52B}">
      <dgm:prSet/>
      <dgm:spPr/>
      <dgm:t>
        <a:bodyPr/>
        <a:lstStyle/>
        <a:p>
          <a:r>
            <a:rPr lang="en-CA" dirty="0">
              <a:solidFill>
                <a:schemeClr val="tx1"/>
              </a:solidFill>
            </a:rPr>
            <a:t>Meetings can be conducted in multiple, contactless formats.</a:t>
          </a:r>
          <a:endParaRPr lang="en-US" dirty="0">
            <a:solidFill>
              <a:schemeClr val="tx1"/>
            </a:solidFill>
          </a:endParaRPr>
        </a:p>
      </dgm:t>
    </dgm:pt>
    <dgm:pt modelId="{47727D2D-AEAF-49DA-ABE2-4EA7EBDED347}" type="parTrans" cxnId="{9DB5A373-BA0E-464D-B2B0-DC3056D324E6}">
      <dgm:prSet/>
      <dgm:spPr/>
      <dgm:t>
        <a:bodyPr/>
        <a:lstStyle/>
        <a:p>
          <a:endParaRPr lang="en-US"/>
        </a:p>
      </dgm:t>
    </dgm:pt>
    <dgm:pt modelId="{B5CFF0DD-53E4-448D-98D5-A2F584EF2154}" type="sibTrans" cxnId="{9DB5A373-BA0E-464D-B2B0-DC3056D324E6}">
      <dgm:prSet/>
      <dgm:spPr/>
      <dgm:t>
        <a:bodyPr/>
        <a:lstStyle/>
        <a:p>
          <a:endParaRPr lang="en-US"/>
        </a:p>
      </dgm:t>
    </dgm:pt>
    <dgm:pt modelId="{D1226CFA-B716-4EF1-B9AF-76EFB34370B4}">
      <dgm:prSet/>
      <dgm:spPr/>
      <dgm:t>
        <a:bodyPr/>
        <a:lstStyle/>
        <a:p>
          <a:r>
            <a:rPr lang="en-CA" dirty="0">
              <a:solidFill>
                <a:schemeClr val="tx1"/>
              </a:solidFill>
            </a:rPr>
            <a:t>Exposure control plans must be developed in consultation with the committee.</a:t>
          </a:r>
          <a:endParaRPr lang="en-US" dirty="0">
            <a:solidFill>
              <a:schemeClr val="tx1"/>
            </a:solidFill>
          </a:endParaRPr>
        </a:p>
      </dgm:t>
    </dgm:pt>
    <dgm:pt modelId="{1465077A-403E-4205-BC0E-FB1BBAAA01D2}" type="parTrans" cxnId="{AEB984F2-48EA-4A2B-BA70-3405EA2DB5E6}">
      <dgm:prSet/>
      <dgm:spPr/>
      <dgm:t>
        <a:bodyPr/>
        <a:lstStyle/>
        <a:p>
          <a:endParaRPr lang="en-US"/>
        </a:p>
      </dgm:t>
    </dgm:pt>
    <dgm:pt modelId="{DF6CC83B-B6FB-4543-A9B1-46BAB6E152BE}" type="sibTrans" cxnId="{AEB984F2-48EA-4A2B-BA70-3405EA2DB5E6}">
      <dgm:prSet/>
      <dgm:spPr/>
      <dgm:t>
        <a:bodyPr/>
        <a:lstStyle/>
        <a:p>
          <a:endParaRPr lang="en-US"/>
        </a:p>
      </dgm:t>
    </dgm:pt>
    <dgm:pt modelId="{3FA2C45F-24C9-4F94-BDBE-7E6C9ED97E88}">
      <dgm:prSet/>
      <dgm:spPr/>
      <dgm:t>
        <a:bodyPr/>
        <a:lstStyle/>
        <a:p>
          <a:r>
            <a:rPr lang="en-CA" dirty="0">
              <a:solidFill>
                <a:schemeClr val="tx1"/>
              </a:solidFill>
            </a:rPr>
            <a:t>You as a worker still have the same rights to participate.</a:t>
          </a:r>
          <a:endParaRPr lang="en-US" dirty="0">
            <a:solidFill>
              <a:schemeClr val="tx1"/>
            </a:solidFill>
          </a:endParaRPr>
        </a:p>
      </dgm:t>
    </dgm:pt>
    <dgm:pt modelId="{4A20D3FE-C306-4559-917A-9FBBDF63E1F5}" type="parTrans" cxnId="{709079BB-B7AD-4921-B810-ECD31DF0F292}">
      <dgm:prSet/>
      <dgm:spPr/>
      <dgm:t>
        <a:bodyPr/>
        <a:lstStyle/>
        <a:p>
          <a:endParaRPr lang="en-US"/>
        </a:p>
      </dgm:t>
    </dgm:pt>
    <dgm:pt modelId="{8FDC3441-07A1-4AC7-83A3-D7F1DFE8CC98}" type="sibTrans" cxnId="{709079BB-B7AD-4921-B810-ECD31DF0F292}">
      <dgm:prSet/>
      <dgm:spPr/>
      <dgm:t>
        <a:bodyPr/>
        <a:lstStyle/>
        <a:p>
          <a:endParaRPr lang="en-US"/>
        </a:p>
      </dgm:t>
    </dgm:pt>
    <dgm:pt modelId="{630FF501-AA34-4CDD-9E36-E0270606ED69}" type="pres">
      <dgm:prSet presAssocID="{20358707-BD91-45C1-B099-983CB14287F3}" presName="linear" presStyleCnt="0">
        <dgm:presLayoutVars>
          <dgm:animLvl val="lvl"/>
          <dgm:resizeHandles val="exact"/>
        </dgm:presLayoutVars>
      </dgm:prSet>
      <dgm:spPr/>
    </dgm:pt>
    <dgm:pt modelId="{C899570F-725D-4539-B7A1-E78C3763A586}" type="pres">
      <dgm:prSet presAssocID="{1BE0350F-BF06-4E7C-80EF-2AAAF0AF9C4A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5BAB3247-EA6E-4A5F-85CD-D774EFE6DAFB}" type="pres">
      <dgm:prSet presAssocID="{DD95D072-42B0-4095-85B6-2B006A16C489}" presName="spacer" presStyleCnt="0"/>
      <dgm:spPr/>
    </dgm:pt>
    <dgm:pt modelId="{C6A969A7-FEA4-45E4-8AD9-A5FC3D0E1DCB}" type="pres">
      <dgm:prSet presAssocID="{10825653-4097-4285-B1AB-8FCF0CF38F79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CB108F0-9E56-4F44-887D-F916ED9FB608}" type="pres">
      <dgm:prSet presAssocID="{020BC1A7-B1FA-457C-A890-C1FF30F21B57}" presName="spacer" presStyleCnt="0"/>
      <dgm:spPr/>
    </dgm:pt>
    <dgm:pt modelId="{63EC9E12-DA25-492E-A6AB-98D4A53CEB0B}" type="pres">
      <dgm:prSet presAssocID="{000BA072-B4A3-4850-AA19-97A21A1C44B8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70E17F9D-3E56-4682-AB0A-94B539BA28EE}" type="pres">
      <dgm:prSet presAssocID="{468E4AD2-593D-4AE1-AE14-465F9474D4F9}" presName="spacer" presStyleCnt="0"/>
      <dgm:spPr/>
    </dgm:pt>
    <dgm:pt modelId="{CBEDB316-30E0-4F12-9114-E9CC99251234}" type="pres">
      <dgm:prSet presAssocID="{F5A201D1-7241-4EE5-ABE2-7C42E7F2E52B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5966BEF-9397-4CAB-B4EB-DAFC342F383C}" type="pres">
      <dgm:prSet presAssocID="{B5CFF0DD-53E4-448D-98D5-A2F584EF2154}" presName="spacer" presStyleCnt="0"/>
      <dgm:spPr/>
    </dgm:pt>
    <dgm:pt modelId="{6B0F0F23-EF3C-43B8-8A59-2229A7EAA291}" type="pres">
      <dgm:prSet presAssocID="{D1226CFA-B716-4EF1-B9AF-76EFB34370B4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6E7ADED6-F370-4179-A48F-E93DE2B8E71A}" type="pres">
      <dgm:prSet presAssocID="{DF6CC83B-B6FB-4543-A9B1-46BAB6E152BE}" presName="spacer" presStyleCnt="0"/>
      <dgm:spPr/>
    </dgm:pt>
    <dgm:pt modelId="{067E0A9E-ED59-4129-BEF2-254E5FAF9A4E}" type="pres">
      <dgm:prSet presAssocID="{3FA2C45F-24C9-4F94-BDBE-7E6C9ED97E8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D1BA281C-3F34-4EFC-AD79-45E46E2A3F0E}" type="presOf" srcId="{3FA2C45F-24C9-4F94-BDBE-7E6C9ED97E88}" destId="{067E0A9E-ED59-4129-BEF2-254E5FAF9A4E}" srcOrd="0" destOrd="0" presId="urn:microsoft.com/office/officeart/2005/8/layout/vList2"/>
    <dgm:cxn modelId="{CE96F522-6E36-42E7-9C64-7AB60BFAAE44}" type="presOf" srcId="{000BA072-B4A3-4850-AA19-97A21A1C44B8}" destId="{63EC9E12-DA25-492E-A6AB-98D4A53CEB0B}" srcOrd="0" destOrd="0" presId="urn:microsoft.com/office/officeart/2005/8/layout/vList2"/>
    <dgm:cxn modelId="{64FF072F-0BD6-49B3-BD32-869DFEBA0B0A}" type="presOf" srcId="{20358707-BD91-45C1-B099-983CB14287F3}" destId="{630FF501-AA34-4CDD-9E36-E0270606ED69}" srcOrd="0" destOrd="0" presId="urn:microsoft.com/office/officeart/2005/8/layout/vList2"/>
    <dgm:cxn modelId="{E1218F4C-FD9E-4001-94F1-BBC2593768E6}" srcId="{20358707-BD91-45C1-B099-983CB14287F3}" destId="{000BA072-B4A3-4850-AA19-97A21A1C44B8}" srcOrd="2" destOrd="0" parTransId="{A07BA403-F083-4E31-8182-F75D8F0D5217}" sibTransId="{468E4AD2-593D-4AE1-AE14-465F9474D4F9}"/>
    <dgm:cxn modelId="{5B58E56E-89E3-4A36-B159-9AF0094E9F3D}" type="presOf" srcId="{10825653-4097-4285-B1AB-8FCF0CF38F79}" destId="{C6A969A7-FEA4-45E4-8AD9-A5FC3D0E1DCB}" srcOrd="0" destOrd="0" presId="urn:microsoft.com/office/officeart/2005/8/layout/vList2"/>
    <dgm:cxn modelId="{9DB5A373-BA0E-464D-B2B0-DC3056D324E6}" srcId="{20358707-BD91-45C1-B099-983CB14287F3}" destId="{F5A201D1-7241-4EE5-ABE2-7C42E7F2E52B}" srcOrd="3" destOrd="0" parTransId="{47727D2D-AEAF-49DA-ABE2-4EA7EBDED347}" sibTransId="{B5CFF0DD-53E4-448D-98D5-A2F584EF2154}"/>
    <dgm:cxn modelId="{AF56197D-6FB9-4000-8B31-6A41D4464686}" type="presOf" srcId="{D1226CFA-B716-4EF1-B9AF-76EFB34370B4}" destId="{6B0F0F23-EF3C-43B8-8A59-2229A7EAA291}" srcOrd="0" destOrd="0" presId="urn:microsoft.com/office/officeart/2005/8/layout/vList2"/>
    <dgm:cxn modelId="{550DD3A7-C8FC-4400-A081-97AD368955B2}" srcId="{20358707-BD91-45C1-B099-983CB14287F3}" destId="{1BE0350F-BF06-4E7C-80EF-2AAAF0AF9C4A}" srcOrd="0" destOrd="0" parTransId="{1A06E048-469B-44F9-BD61-82549972A2C7}" sibTransId="{DD95D072-42B0-4095-85B6-2B006A16C489}"/>
    <dgm:cxn modelId="{709079BB-B7AD-4921-B810-ECD31DF0F292}" srcId="{20358707-BD91-45C1-B099-983CB14287F3}" destId="{3FA2C45F-24C9-4F94-BDBE-7E6C9ED97E88}" srcOrd="5" destOrd="0" parTransId="{4A20D3FE-C306-4559-917A-9FBBDF63E1F5}" sibTransId="{8FDC3441-07A1-4AC7-83A3-D7F1DFE8CC98}"/>
    <dgm:cxn modelId="{6A3732CD-12F3-438C-AD54-AFF51362D54B}" srcId="{20358707-BD91-45C1-B099-983CB14287F3}" destId="{10825653-4097-4285-B1AB-8FCF0CF38F79}" srcOrd="1" destOrd="0" parTransId="{775945E8-E81D-43DD-9132-73BB5EBB7ED7}" sibTransId="{020BC1A7-B1FA-457C-A890-C1FF30F21B57}"/>
    <dgm:cxn modelId="{5234AADB-77B5-4D4A-B4F9-EE06B174B6C6}" type="presOf" srcId="{F5A201D1-7241-4EE5-ABE2-7C42E7F2E52B}" destId="{CBEDB316-30E0-4F12-9114-E9CC99251234}" srcOrd="0" destOrd="0" presId="urn:microsoft.com/office/officeart/2005/8/layout/vList2"/>
    <dgm:cxn modelId="{67F638EA-A50A-471E-B603-5F6EB70D6C52}" type="presOf" srcId="{1BE0350F-BF06-4E7C-80EF-2AAAF0AF9C4A}" destId="{C899570F-725D-4539-B7A1-E78C3763A586}" srcOrd="0" destOrd="0" presId="urn:microsoft.com/office/officeart/2005/8/layout/vList2"/>
    <dgm:cxn modelId="{AEB984F2-48EA-4A2B-BA70-3405EA2DB5E6}" srcId="{20358707-BD91-45C1-B099-983CB14287F3}" destId="{D1226CFA-B716-4EF1-B9AF-76EFB34370B4}" srcOrd="4" destOrd="0" parTransId="{1465077A-403E-4205-BC0E-FB1BBAAA01D2}" sibTransId="{DF6CC83B-B6FB-4543-A9B1-46BAB6E152BE}"/>
    <dgm:cxn modelId="{BF0ABC65-E277-4FF0-AF4D-7162E71442BA}" type="presParOf" srcId="{630FF501-AA34-4CDD-9E36-E0270606ED69}" destId="{C899570F-725D-4539-B7A1-E78C3763A586}" srcOrd="0" destOrd="0" presId="urn:microsoft.com/office/officeart/2005/8/layout/vList2"/>
    <dgm:cxn modelId="{7C9A331C-4D52-4547-B020-5D1D85F080BB}" type="presParOf" srcId="{630FF501-AA34-4CDD-9E36-E0270606ED69}" destId="{5BAB3247-EA6E-4A5F-85CD-D774EFE6DAFB}" srcOrd="1" destOrd="0" presId="urn:microsoft.com/office/officeart/2005/8/layout/vList2"/>
    <dgm:cxn modelId="{29A85957-C94B-4C9C-9613-5B9D9F7F57EE}" type="presParOf" srcId="{630FF501-AA34-4CDD-9E36-E0270606ED69}" destId="{C6A969A7-FEA4-45E4-8AD9-A5FC3D0E1DCB}" srcOrd="2" destOrd="0" presId="urn:microsoft.com/office/officeart/2005/8/layout/vList2"/>
    <dgm:cxn modelId="{59524583-0172-444D-B535-2052D2C07979}" type="presParOf" srcId="{630FF501-AA34-4CDD-9E36-E0270606ED69}" destId="{6CB108F0-9E56-4F44-887D-F916ED9FB608}" srcOrd="3" destOrd="0" presId="urn:microsoft.com/office/officeart/2005/8/layout/vList2"/>
    <dgm:cxn modelId="{85566794-599C-4CB9-A191-40092646B5D3}" type="presParOf" srcId="{630FF501-AA34-4CDD-9E36-E0270606ED69}" destId="{63EC9E12-DA25-492E-A6AB-98D4A53CEB0B}" srcOrd="4" destOrd="0" presId="urn:microsoft.com/office/officeart/2005/8/layout/vList2"/>
    <dgm:cxn modelId="{DDD5542F-08C6-4531-8597-9EC7461283B3}" type="presParOf" srcId="{630FF501-AA34-4CDD-9E36-E0270606ED69}" destId="{70E17F9D-3E56-4682-AB0A-94B539BA28EE}" srcOrd="5" destOrd="0" presId="urn:microsoft.com/office/officeart/2005/8/layout/vList2"/>
    <dgm:cxn modelId="{56B5AE82-6450-4D8B-B515-2694B406668F}" type="presParOf" srcId="{630FF501-AA34-4CDD-9E36-E0270606ED69}" destId="{CBEDB316-30E0-4F12-9114-E9CC99251234}" srcOrd="6" destOrd="0" presId="urn:microsoft.com/office/officeart/2005/8/layout/vList2"/>
    <dgm:cxn modelId="{0328A7C9-61B6-44FF-9BBC-A947AA7400A3}" type="presParOf" srcId="{630FF501-AA34-4CDD-9E36-E0270606ED69}" destId="{D5966BEF-9397-4CAB-B4EB-DAFC342F383C}" srcOrd="7" destOrd="0" presId="urn:microsoft.com/office/officeart/2005/8/layout/vList2"/>
    <dgm:cxn modelId="{D490130F-0510-496A-B1DF-7C81C46ADFBC}" type="presParOf" srcId="{630FF501-AA34-4CDD-9E36-E0270606ED69}" destId="{6B0F0F23-EF3C-43B8-8A59-2229A7EAA291}" srcOrd="8" destOrd="0" presId="urn:microsoft.com/office/officeart/2005/8/layout/vList2"/>
    <dgm:cxn modelId="{4A493322-3B7E-4164-B422-2AF0033FCB37}" type="presParOf" srcId="{630FF501-AA34-4CDD-9E36-E0270606ED69}" destId="{6E7ADED6-F370-4179-A48F-E93DE2B8E71A}" srcOrd="9" destOrd="0" presId="urn:microsoft.com/office/officeart/2005/8/layout/vList2"/>
    <dgm:cxn modelId="{364E4840-D3B2-451E-953C-41F71BDCFA58}" type="presParOf" srcId="{630FF501-AA34-4CDD-9E36-E0270606ED69}" destId="{067E0A9E-ED59-4129-BEF2-254E5FAF9A4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258D77-601C-412E-BD8C-9B282A8A2528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754F079-B747-4FE1-94F8-7FD5139BC2C5}">
      <dgm:prSet/>
      <dgm:spPr/>
      <dgm:t>
        <a:bodyPr/>
        <a:lstStyle/>
        <a:p>
          <a:r>
            <a:rPr lang="en-CA" b="1"/>
            <a:t>This fundamental right has not changed due to the COVID-19 pandemic.</a:t>
          </a:r>
          <a:endParaRPr lang="en-US"/>
        </a:p>
      </dgm:t>
    </dgm:pt>
    <dgm:pt modelId="{1547718E-988B-4E59-9B59-9C1C0CDA2584}" type="parTrans" cxnId="{A393BCE1-1A41-4DE8-AF74-F33FF3018888}">
      <dgm:prSet/>
      <dgm:spPr/>
      <dgm:t>
        <a:bodyPr/>
        <a:lstStyle/>
        <a:p>
          <a:endParaRPr lang="en-US"/>
        </a:p>
      </dgm:t>
    </dgm:pt>
    <dgm:pt modelId="{F6791543-806B-459C-9B04-4F377F580014}" type="sibTrans" cxnId="{A393BCE1-1A41-4DE8-AF74-F33FF3018888}">
      <dgm:prSet/>
      <dgm:spPr/>
      <dgm:t>
        <a:bodyPr/>
        <a:lstStyle/>
        <a:p>
          <a:endParaRPr lang="en-US"/>
        </a:p>
      </dgm:t>
    </dgm:pt>
    <dgm:pt modelId="{90788FEF-55DE-46AE-8FF0-BD81671A5DA0}">
      <dgm:prSet/>
      <dgm:spPr/>
      <dgm:t>
        <a:bodyPr/>
        <a:lstStyle/>
        <a:p>
          <a:r>
            <a:rPr lang="en-CA"/>
            <a:t>The steps of a lawful refusal of unsafe work must be followed.</a:t>
          </a:r>
          <a:endParaRPr lang="en-US"/>
        </a:p>
      </dgm:t>
    </dgm:pt>
    <dgm:pt modelId="{E139AB84-3191-4302-8FA9-60C4ACE0F4F5}" type="parTrans" cxnId="{037B82DB-7C46-47F0-B4AE-284C31CF1B27}">
      <dgm:prSet/>
      <dgm:spPr/>
      <dgm:t>
        <a:bodyPr/>
        <a:lstStyle/>
        <a:p>
          <a:endParaRPr lang="en-US"/>
        </a:p>
      </dgm:t>
    </dgm:pt>
    <dgm:pt modelId="{4994DEA1-635F-441C-A14B-3AAA30FE7A16}" type="sibTrans" cxnId="{037B82DB-7C46-47F0-B4AE-284C31CF1B27}">
      <dgm:prSet/>
      <dgm:spPr/>
      <dgm:t>
        <a:bodyPr/>
        <a:lstStyle/>
        <a:p>
          <a:endParaRPr lang="en-US"/>
        </a:p>
      </dgm:t>
    </dgm:pt>
    <dgm:pt modelId="{B7559A36-FE35-4B87-BC70-E2CB30C171B8}">
      <dgm:prSet/>
      <dgm:spPr/>
      <dgm:t>
        <a:bodyPr/>
        <a:lstStyle/>
        <a:p>
          <a:r>
            <a:rPr lang="en-CA"/>
            <a:t>Each refusal will be determined on its merits. </a:t>
          </a:r>
          <a:endParaRPr lang="en-US"/>
        </a:p>
      </dgm:t>
    </dgm:pt>
    <dgm:pt modelId="{704A86E2-CD76-4116-8440-586EB7EE240A}" type="parTrans" cxnId="{F99A43EA-9448-456C-A6F2-2C7A33D759CD}">
      <dgm:prSet/>
      <dgm:spPr/>
      <dgm:t>
        <a:bodyPr/>
        <a:lstStyle/>
        <a:p>
          <a:endParaRPr lang="en-US"/>
        </a:p>
      </dgm:t>
    </dgm:pt>
    <dgm:pt modelId="{19EB9B46-7B93-4C78-B848-D398F6B253A2}" type="sibTrans" cxnId="{F99A43EA-9448-456C-A6F2-2C7A33D759CD}">
      <dgm:prSet/>
      <dgm:spPr/>
      <dgm:t>
        <a:bodyPr/>
        <a:lstStyle/>
        <a:p>
          <a:endParaRPr lang="en-US"/>
        </a:p>
      </dgm:t>
    </dgm:pt>
    <dgm:pt modelId="{D0AA64D4-FB26-4258-8065-389B3EE787C6}">
      <dgm:prSet/>
      <dgm:spPr/>
      <dgm:t>
        <a:bodyPr/>
        <a:lstStyle/>
        <a:p>
          <a:r>
            <a:rPr lang="en-CA"/>
            <a:t>Specific consideration for the individual worker will be made. </a:t>
          </a:r>
          <a:endParaRPr lang="en-US"/>
        </a:p>
      </dgm:t>
    </dgm:pt>
    <dgm:pt modelId="{4A539CA2-4310-4379-828C-A8E21D8EC3CF}" type="parTrans" cxnId="{84D0F43E-79C1-4131-861C-7295487ABA0F}">
      <dgm:prSet/>
      <dgm:spPr/>
      <dgm:t>
        <a:bodyPr/>
        <a:lstStyle/>
        <a:p>
          <a:endParaRPr lang="en-US"/>
        </a:p>
      </dgm:t>
    </dgm:pt>
    <dgm:pt modelId="{3A522CB9-E965-4418-AEAC-314EA220B821}" type="sibTrans" cxnId="{84D0F43E-79C1-4131-861C-7295487ABA0F}">
      <dgm:prSet/>
      <dgm:spPr/>
      <dgm:t>
        <a:bodyPr/>
        <a:lstStyle/>
        <a:p>
          <a:endParaRPr lang="en-US"/>
        </a:p>
      </dgm:t>
    </dgm:pt>
    <dgm:pt modelId="{E546BCF4-9B62-4B0A-AD31-9677BF86B4C4}">
      <dgm:prSet/>
      <dgm:spPr/>
      <dgm:t>
        <a:bodyPr/>
        <a:lstStyle/>
        <a:p>
          <a:r>
            <a:rPr lang="en-CA"/>
            <a:t>Controls in place, possibility of distancing, presence of the virus in community and other factors will be considered.</a:t>
          </a:r>
          <a:endParaRPr lang="en-US"/>
        </a:p>
      </dgm:t>
    </dgm:pt>
    <dgm:pt modelId="{BF7EAA1B-A392-4981-B01F-C8983DCCA87A}" type="parTrans" cxnId="{3FA689D3-C81E-424F-85D6-08B19303ED19}">
      <dgm:prSet/>
      <dgm:spPr/>
      <dgm:t>
        <a:bodyPr/>
        <a:lstStyle/>
        <a:p>
          <a:endParaRPr lang="en-US"/>
        </a:p>
      </dgm:t>
    </dgm:pt>
    <dgm:pt modelId="{7BCBBBF7-93AB-442F-B02B-D32908279F09}" type="sibTrans" cxnId="{3FA689D3-C81E-424F-85D6-08B19303ED19}">
      <dgm:prSet/>
      <dgm:spPr/>
      <dgm:t>
        <a:bodyPr/>
        <a:lstStyle/>
        <a:p>
          <a:endParaRPr lang="en-US"/>
        </a:p>
      </dgm:t>
    </dgm:pt>
    <dgm:pt modelId="{53A6827C-583C-4B6E-8875-C421A0958965}" type="pres">
      <dgm:prSet presAssocID="{87258D77-601C-412E-BD8C-9B282A8A2528}" presName="linear" presStyleCnt="0">
        <dgm:presLayoutVars>
          <dgm:animLvl val="lvl"/>
          <dgm:resizeHandles val="exact"/>
        </dgm:presLayoutVars>
      </dgm:prSet>
      <dgm:spPr/>
    </dgm:pt>
    <dgm:pt modelId="{E1AF3279-AA7F-4A54-933E-BB8E6912D9A2}" type="pres">
      <dgm:prSet presAssocID="{3754F079-B747-4FE1-94F8-7FD5139BC2C5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905CB61-385B-47E1-B655-D38A6148FBDF}" type="pres">
      <dgm:prSet presAssocID="{F6791543-806B-459C-9B04-4F377F580014}" presName="spacer" presStyleCnt="0"/>
      <dgm:spPr/>
    </dgm:pt>
    <dgm:pt modelId="{945AA886-934B-4A80-84F6-F8DB7D316B55}" type="pres">
      <dgm:prSet presAssocID="{90788FEF-55DE-46AE-8FF0-BD81671A5DA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CB801C0D-A9A4-4C97-888F-F72EDB767D19}" type="pres">
      <dgm:prSet presAssocID="{4994DEA1-635F-441C-A14B-3AAA30FE7A16}" presName="spacer" presStyleCnt="0"/>
      <dgm:spPr/>
    </dgm:pt>
    <dgm:pt modelId="{340C5F35-E48E-4F58-B556-DA8F8C3BAB58}" type="pres">
      <dgm:prSet presAssocID="{B7559A36-FE35-4B87-BC70-E2CB30C171B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289313E-BBB0-45C1-AF3B-284775F33B13}" type="pres">
      <dgm:prSet presAssocID="{19EB9B46-7B93-4C78-B848-D398F6B253A2}" presName="spacer" presStyleCnt="0"/>
      <dgm:spPr/>
    </dgm:pt>
    <dgm:pt modelId="{209A1822-1BB7-4468-9ED6-DBEBC9571437}" type="pres">
      <dgm:prSet presAssocID="{D0AA64D4-FB26-4258-8065-389B3EE787C6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84DCA50-CD18-4446-816C-D4326F506BE3}" type="pres">
      <dgm:prSet presAssocID="{3A522CB9-E965-4418-AEAC-314EA220B821}" presName="spacer" presStyleCnt="0"/>
      <dgm:spPr/>
    </dgm:pt>
    <dgm:pt modelId="{8FC2AF33-6041-438C-920C-BB8A9E6C2804}" type="pres">
      <dgm:prSet presAssocID="{E546BCF4-9B62-4B0A-AD31-9677BF86B4C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93B64C1A-DA73-4EF7-8D31-B581C615E393}" type="presOf" srcId="{B7559A36-FE35-4B87-BC70-E2CB30C171B8}" destId="{340C5F35-E48E-4F58-B556-DA8F8C3BAB58}" srcOrd="0" destOrd="0" presId="urn:microsoft.com/office/officeart/2005/8/layout/vList2"/>
    <dgm:cxn modelId="{AB526721-9A5F-4AF0-B45D-39E6D51D36C7}" type="presOf" srcId="{3754F079-B747-4FE1-94F8-7FD5139BC2C5}" destId="{E1AF3279-AA7F-4A54-933E-BB8E6912D9A2}" srcOrd="0" destOrd="0" presId="urn:microsoft.com/office/officeart/2005/8/layout/vList2"/>
    <dgm:cxn modelId="{0C78C635-0C65-4D09-BA99-3F96B9CD8348}" type="presOf" srcId="{87258D77-601C-412E-BD8C-9B282A8A2528}" destId="{53A6827C-583C-4B6E-8875-C421A0958965}" srcOrd="0" destOrd="0" presId="urn:microsoft.com/office/officeart/2005/8/layout/vList2"/>
    <dgm:cxn modelId="{84D0F43E-79C1-4131-861C-7295487ABA0F}" srcId="{87258D77-601C-412E-BD8C-9B282A8A2528}" destId="{D0AA64D4-FB26-4258-8065-389B3EE787C6}" srcOrd="3" destOrd="0" parTransId="{4A539CA2-4310-4379-828C-A8E21D8EC3CF}" sibTransId="{3A522CB9-E965-4418-AEAC-314EA220B821}"/>
    <dgm:cxn modelId="{89BA865E-155F-4454-8663-02F0A9210FF7}" type="presOf" srcId="{D0AA64D4-FB26-4258-8065-389B3EE787C6}" destId="{209A1822-1BB7-4468-9ED6-DBEBC9571437}" srcOrd="0" destOrd="0" presId="urn:microsoft.com/office/officeart/2005/8/layout/vList2"/>
    <dgm:cxn modelId="{3D60A18B-BF91-4219-9262-BF47828E11CD}" type="presOf" srcId="{90788FEF-55DE-46AE-8FF0-BD81671A5DA0}" destId="{945AA886-934B-4A80-84F6-F8DB7D316B55}" srcOrd="0" destOrd="0" presId="urn:microsoft.com/office/officeart/2005/8/layout/vList2"/>
    <dgm:cxn modelId="{3FA689D3-C81E-424F-85D6-08B19303ED19}" srcId="{87258D77-601C-412E-BD8C-9B282A8A2528}" destId="{E546BCF4-9B62-4B0A-AD31-9677BF86B4C4}" srcOrd="4" destOrd="0" parTransId="{BF7EAA1B-A392-4981-B01F-C8983DCCA87A}" sibTransId="{7BCBBBF7-93AB-442F-B02B-D32908279F09}"/>
    <dgm:cxn modelId="{A145BED3-CEEB-4AA3-AC70-4B520506389E}" type="presOf" srcId="{E546BCF4-9B62-4B0A-AD31-9677BF86B4C4}" destId="{8FC2AF33-6041-438C-920C-BB8A9E6C2804}" srcOrd="0" destOrd="0" presId="urn:microsoft.com/office/officeart/2005/8/layout/vList2"/>
    <dgm:cxn modelId="{037B82DB-7C46-47F0-B4AE-284C31CF1B27}" srcId="{87258D77-601C-412E-BD8C-9B282A8A2528}" destId="{90788FEF-55DE-46AE-8FF0-BD81671A5DA0}" srcOrd="1" destOrd="0" parTransId="{E139AB84-3191-4302-8FA9-60C4ACE0F4F5}" sibTransId="{4994DEA1-635F-441C-A14B-3AAA30FE7A16}"/>
    <dgm:cxn modelId="{A393BCE1-1A41-4DE8-AF74-F33FF3018888}" srcId="{87258D77-601C-412E-BD8C-9B282A8A2528}" destId="{3754F079-B747-4FE1-94F8-7FD5139BC2C5}" srcOrd="0" destOrd="0" parTransId="{1547718E-988B-4E59-9B59-9C1C0CDA2584}" sibTransId="{F6791543-806B-459C-9B04-4F377F580014}"/>
    <dgm:cxn modelId="{F99A43EA-9448-456C-A6F2-2C7A33D759CD}" srcId="{87258D77-601C-412E-BD8C-9B282A8A2528}" destId="{B7559A36-FE35-4B87-BC70-E2CB30C171B8}" srcOrd="2" destOrd="0" parTransId="{704A86E2-CD76-4116-8440-586EB7EE240A}" sibTransId="{19EB9B46-7B93-4C78-B848-D398F6B253A2}"/>
    <dgm:cxn modelId="{4806061B-65CA-4A45-A9B8-840732A2590B}" type="presParOf" srcId="{53A6827C-583C-4B6E-8875-C421A0958965}" destId="{E1AF3279-AA7F-4A54-933E-BB8E6912D9A2}" srcOrd="0" destOrd="0" presId="urn:microsoft.com/office/officeart/2005/8/layout/vList2"/>
    <dgm:cxn modelId="{F36A4A54-7F25-44E9-AC13-8B890F3C7499}" type="presParOf" srcId="{53A6827C-583C-4B6E-8875-C421A0958965}" destId="{C905CB61-385B-47E1-B655-D38A6148FBDF}" srcOrd="1" destOrd="0" presId="urn:microsoft.com/office/officeart/2005/8/layout/vList2"/>
    <dgm:cxn modelId="{A299866D-6524-4794-9CA4-DF0967F2D0C1}" type="presParOf" srcId="{53A6827C-583C-4B6E-8875-C421A0958965}" destId="{945AA886-934B-4A80-84F6-F8DB7D316B55}" srcOrd="2" destOrd="0" presId="urn:microsoft.com/office/officeart/2005/8/layout/vList2"/>
    <dgm:cxn modelId="{5FB15FEF-9297-4CC5-B3E9-386993602519}" type="presParOf" srcId="{53A6827C-583C-4B6E-8875-C421A0958965}" destId="{CB801C0D-A9A4-4C97-888F-F72EDB767D19}" srcOrd="3" destOrd="0" presId="urn:microsoft.com/office/officeart/2005/8/layout/vList2"/>
    <dgm:cxn modelId="{25A7A71D-5160-4B12-96B8-D0079F1E3450}" type="presParOf" srcId="{53A6827C-583C-4B6E-8875-C421A0958965}" destId="{340C5F35-E48E-4F58-B556-DA8F8C3BAB58}" srcOrd="4" destOrd="0" presId="urn:microsoft.com/office/officeart/2005/8/layout/vList2"/>
    <dgm:cxn modelId="{13E3AD85-F178-4E13-907C-CBD40DDC0ADF}" type="presParOf" srcId="{53A6827C-583C-4B6E-8875-C421A0958965}" destId="{9289313E-BBB0-45C1-AF3B-284775F33B13}" srcOrd="5" destOrd="0" presId="urn:microsoft.com/office/officeart/2005/8/layout/vList2"/>
    <dgm:cxn modelId="{FC8F5B0D-F139-4448-8FC9-EB71A0F6CF6A}" type="presParOf" srcId="{53A6827C-583C-4B6E-8875-C421A0958965}" destId="{209A1822-1BB7-4468-9ED6-DBEBC9571437}" srcOrd="6" destOrd="0" presId="urn:microsoft.com/office/officeart/2005/8/layout/vList2"/>
    <dgm:cxn modelId="{980DF414-68D0-48B3-85C3-C659472672C1}" type="presParOf" srcId="{53A6827C-583C-4B6E-8875-C421A0958965}" destId="{284DCA50-CD18-4446-816C-D4326F506BE3}" srcOrd="7" destOrd="0" presId="urn:microsoft.com/office/officeart/2005/8/layout/vList2"/>
    <dgm:cxn modelId="{429CDFAD-9620-4E53-9E87-F64986C2F96B}" type="presParOf" srcId="{53A6827C-583C-4B6E-8875-C421A0958965}" destId="{8FC2AF33-6041-438C-920C-BB8A9E6C280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00F1AA-FC57-4D20-AE69-55B1D49701F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CB0D103-7582-4E73-8F9D-BD2A4C1FB434}">
      <dgm:prSet/>
      <dgm:spPr/>
      <dgm:t>
        <a:bodyPr/>
        <a:lstStyle/>
        <a:p>
          <a:r>
            <a:rPr lang="en-CA" b="1"/>
            <a:t>This pandemic will end, and workplaces will begin to recover. The recovery will be gradual and the Joint Health and Safety Committee must be involved.</a:t>
          </a:r>
          <a:endParaRPr lang="en-US"/>
        </a:p>
      </dgm:t>
    </dgm:pt>
    <dgm:pt modelId="{652F9091-9804-4F96-BBC1-45BE36BE066C}" type="parTrans" cxnId="{3095BD7F-DD54-44A0-B8AA-8015CCC7971B}">
      <dgm:prSet/>
      <dgm:spPr/>
      <dgm:t>
        <a:bodyPr/>
        <a:lstStyle/>
        <a:p>
          <a:endParaRPr lang="en-US"/>
        </a:p>
      </dgm:t>
    </dgm:pt>
    <dgm:pt modelId="{9131C7C5-5D10-4D9F-A6D9-D921B0B767FB}" type="sibTrans" cxnId="{3095BD7F-DD54-44A0-B8AA-8015CCC7971B}">
      <dgm:prSet/>
      <dgm:spPr/>
      <dgm:t>
        <a:bodyPr/>
        <a:lstStyle/>
        <a:p>
          <a:endParaRPr lang="en-US"/>
        </a:p>
      </dgm:t>
    </dgm:pt>
    <dgm:pt modelId="{B2AC5C15-0A73-431B-9B2F-605F9F3F1D2C}">
      <dgm:prSet/>
      <dgm:spPr/>
      <dgm:t>
        <a:bodyPr/>
        <a:lstStyle/>
        <a:p>
          <a:r>
            <a:rPr lang="en-CA"/>
            <a:t>The Medical Health Officer will continue to issue orders and guidance for the recovery.</a:t>
          </a:r>
          <a:endParaRPr lang="en-US"/>
        </a:p>
      </dgm:t>
    </dgm:pt>
    <dgm:pt modelId="{95DFC3D1-C2ED-4AF9-80EE-FDC3150B24CC}" type="parTrans" cxnId="{43FD2666-2D61-4558-A6BD-7AEE2A61C3A2}">
      <dgm:prSet/>
      <dgm:spPr/>
      <dgm:t>
        <a:bodyPr/>
        <a:lstStyle/>
        <a:p>
          <a:endParaRPr lang="en-US"/>
        </a:p>
      </dgm:t>
    </dgm:pt>
    <dgm:pt modelId="{67F63330-06F6-4557-9C10-75CFAB2C70AA}" type="sibTrans" cxnId="{43FD2666-2D61-4558-A6BD-7AEE2A61C3A2}">
      <dgm:prSet/>
      <dgm:spPr/>
      <dgm:t>
        <a:bodyPr/>
        <a:lstStyle/>
        <a:p>
          <a:endParaRPr lang="en-US"/>
        </a:p>
      </dgm:t>
    </dgm:pt>
    <dgm:pt modelId="{7CAF9BEA-FDBE-4566-9E6D-176243AD6A48}">
      <dgm:prSet/>
      <dgm:spPr/>
      <dgm:t>
        <a:bodyPr/>
        <a:lstStyle/>
        <a:p>
          <a:r>
            <a:rPr lang="en-CA"/>
            <a:t>We must not forget what has been learned in response to this crisis. </a:t>
          </a:r>
          <a:endParaRPr lang="en-US"/>
        </a:p>
      </dgm:t>
    </dgm:pt>
    <dgm:pt modelId="{0C07EBB4-7986-43AD-BACE-B3EB6D256E52}" type="parTrans" cxnId="{F92E95E7-06E5-47BC-AE60-1EC647F1F964}">
      <dgm:prSet/>
      <dgm:spPr/>
      <dgm:t>
        <a:bodyPr/>
        <a:lstStyle/>
        <a:p>
          <a:endParaRPr lang="en-US"/>
        </a:p>
      </dgm:t>
    </dgm:pt>
    <dgm:pt modelId="{C5D639A7-2BE9-46C0-9BDE-FC7EC4B0F092}" type="sibTrans" cxnId="{F92E95E7-06E5-47BC-AE60-1EC647F1F964}">
      <dgm:prSet/>
      <dgm:spPr/>
      <dgm:t>
        <a:bodyPr/>
        <a:lstStyle/>
        <a:p>
          <a:endParaRPr lang="en-US"/>
        </a:p>
      </dgm:t>
    </dgm:pt>
    <dgm:pt modelId="{1A41E1C4-D359-499C-8DAC-AB0AB23ED24C}">
      <dgm:prSet/>
      <dgm:spPr/>
      <dgm:t>
        <a:bodyPr/>
        <a:lstStyle/>
        <a:p>
          <a:r>
            <a:rPr lang="en-CA"/>
            <a:t>Our workplaces may forever be changed by our understanding of this pandemic.</a:t>
          </a:r>
          <a:endParaRPr lang="en-US"/>
        </a:p>
      </dgm:t>
    </dgm:pt>
    <dgm:pt modelId="{0CEE296B-8CD6-48C5-9176-13C6F1D6897E}" type="parTrans" cxnId="{9CC6C7F8-7D5A-44A0-BA20-9651D3F9F017}">
      <dgm:prSet/>
      <dgm:spPr/>
      <dgm:t>
        <a:bodyPr/>
        <a:lstStyle/>
        <a:p>
          <a:endParaRPr lang="en-US"/>
        </a:p>
      </dgm:t>
    </dgm:pt>
    <dgm:pt modelId="{34F037F6-AED3-4B63-A4DE-DB1A6BCEC192}" type="sibTrans" cxnId="{9CC6C7F8-7D5A-44A0-BA20-9651D3F9F017}">
      <dgm:prSet/>
      <dgm:spPr/>
      <dgm:t>
        <a:bodyPr/>
        <a:lstStyle/>
        <a:p>
          <a:endParaRPr lang="en-US"/>
        </a:p>
      </dgm:t>
    </dgm:pt>
    <dgm:pt modelId="{2A3869BD-2D84-4B11-B1FD-C900632F1863}" type="pres">
      <dgm:prSet presAssocID="{3700F1AA-FC57-4D20-AE69-55B1D49701F1}" presName="vert0" presStyleCnt="0">
        <dgm:presLayoutVars>
          <dgm:dir/>
          <dgm:animOne val="branch"/>
          <dgm:animLvl val="lvl"/>
        </dgm:presLayoutVars>
      </dgm:prSet>
      <dgm:spPr/>
    </dgm:pt>
    <dgm:pt modelId="{6E0DD59C-F909-41BC-A383-F94225A16975}" type="pres">
      <dgm:prSet presAssocID="{4CB0D103-7582-4E73-8F9D-BD2A4C1FB434}" presName="thickLine" presStyleLbl="alignNode1" presStyleIdx="0" presStyleCnt="1"/>
      <dgm:spPr/>
    </dgm:pt>
    <dgm:pt modelId="{C0336CE3-49DC-4AAF-909A-99C17FED9EDA}" type="pres">
      <dgm:prSet presAssocID="{4CB0D103-7582-4E73-8F9D-BD2A4C1FB434}" presName="horz1" presStyleCnt="0"/>
      <dgm:spPr/>
    </dgm:pt>
    <dgm:pt modelId="{EB2DAF20-14C5-4949-89B0-B0BC0D1DF06D}" type="pres">
      <dgm:prSet presAssocID="{4CB0D103-7582-4E73-8F9D-BD2A4C1FB434}" presName="tx1" presStyleLbl="revTx" presStyleIdx="0" presStyleCnt="4"/>
      <dgm:spPr/>
    </dgm:pt>
    <dgm:pt modelId="{68FAEEA0-8FAE-4AC4-B774-A24B89410EAE}" type="pres">
      <dgm:prSet presAssocID="{4CB0D103-7582-4E73-8F9D-BD2A4C1FB434}" presName="vert1" presStyleCnt="0"/>
      <dgm:spPr/>
    </dgm:pt>
    <dgm:pt modelId="{AE047D40-A6BA-4818-B863-F082EA7653E0}" type="pres">
      <dgm:prSet presAssocID="{B2AC5C15-0A73-431B-9B2F-605F9F3F1D2C}" presName="vertSpace2a" presStyleCnt="0"/>
      <dgm:spPr/>
    </dgm:pt>
    <dgm:pt modelId="{D9D1345B-A793-4FE9-9ED6-A2A1284A1A57}" type="pres">
      <dgm:prSet presAssocID="{B2AC5C15-0A73-431B-9B2F-605F9F3F1D2C}" presName="horz2" presStyleCnt="0"/>
      <dgm:spPr/>
    </dgm:pt>
    <dgm:pt modelId="{6C922870-784E-444F-BA4D-BCA15CCECB4E}" type="pres">
      <dgm:prSet presAssocID="{B2AC5C15-0A73-431B-9B2F-605F9F3F1D2C}" presName="horzSpace2" presStyleCnt="0"/>
      <dgm:spPr/>
    </dgm:pt>
    <dgm:pt modelId="{389B8ADC-40D4-404B-8551-40787BBC1AFC}" type="pres">
      <dgm:prSet presAssocID="{B2AC5C15-0A73-431B-9B2F-605F9F3F1D2C}" presName="tx2" presStyleLbl="revTx" presStyleIdx="1" presStyleCnt="4"/>
      <dgm:spPr/>
    </dgm:pt>
    <dgm:pt modelId="{D1745C4D-48C2-4373-97FA-32BE17182480}" type="pres">
      <dgm:prSet presAssocID="{B2AC5C15-0A73-431B-9B2F-605F9F3F1D2C}" presName="vert2" presStyleCnt="0"/>
      <dgm:spPr/>
    </dgm:pt>
    <dgm:pt modelId="{268A48A0-7AF9-4F03-A339-2B6F58E85717}" type="pres">
      <dgm:prSet presAssocID="{B2AC5C15-0A73-431B-9B2F-605F9F3F1D2C}" presName="thinLine2b" presStyleLbl="callout" presStyleIdx="0" presStyleCnt="3"/>
      <dgm:spPr/>
    </dgm:pt>
    <dgm:pt modelId="{8B69CF97-B084-436A-9906-08BA4267801C}" type="pres">
      <dgm:prSet presAssocID="{B2AC5C15-0A73-431B-9B2F-605F9F3F1D2C}" presName="vertSpace2b" presStyleCnt="0"/>
      <dgm:spPr/>
    </dgm:pt>
    <dgm:pt modelId="{CED8DFB5-0974-4063-AA29-3B398BDCE9E3}" type="pres">
      <dgm:prSet presAssocID="{7CAF9BEA-FDBE-4566-9E6D-176243AD6A48}" presName="horz2" presStyleCnt="0"/>
      <dgm:spPr/>
    </dgm:pt>
    <dgm:pt modelId="{D49A2716-150C-445E-A2A9-24CEE9FB69C4}" type="pres">
      <dgm:prSet presAssocID="{7CAF9BEA-FDBE-4566-9E6D-176243AD6A48}" presName="horzSpace2" presStyleCnt="0"/>
      <dgm:spPr/>
    </dgm:pt>
    <dgm:pt modelId="{D997B048-3F20-4D23-BC53-21BB978851A4}" type="pres">
      <dgm:prSet presAssocID="{7CAF9BEA-FDBE-4566-9E6D-176243AD6A48}" presName="tx2" presStyleLbl="revTx" presStyleIdx="2" presStyleCnt="4"/>
      <dgm:spPr/>
    </dgm:pt>
    <dgm:pt modelId="{3CC766D4-3C6A-4BEA-8084-A4343B81CA93}" type="pres">
      <dgm:prSet presAssocID="{7CAF9BEA-FDBE-4566-9E6D-176243AD6A48}" presName="vert2" presStyleCnt="0"/>
      <dgm:spPr/>
    </dgm:pt>
    <dgm:pt modelId="{AADE292D-7325-491C-B161-DBD0BD69FD51}" type="pres">
      <dgm:prSet presAssocID="{7CAF9BEA-FDBE-4566-9E6D-176243AD6A48}" presName="thinLine2b" presStyleLbl="callout" presStyleIdx="1" presStyleCnt="3"/>
      <dgm:spPr/>
    </dgm:pt>
    <dgm:pt modelId="{192FB3B3-27BA-43B0-8011-51110B9DDBC0}" type="pres">
      <dgm:prSet presAssocID="{7CAF9BEA-FDBE-4566-9E6D-176243AD6A48}" presName="vertSpace2b" presStyleCnt="0"/>
      <dgm:spPr/>
    </dgm:pt>
    <dgm:pt modelId="{5DAF4DDD-7517-4D55-8344-6069B9DE6374}" type="pres">
      <dgm:prSet presAssocID="{1A41E1C4-D359-499C-8DAC-AB0AB23ED24C}" presName="horz2" presStyleCnt="0"/>
      <dgm:spPr/>
    </dgm:pt>
    <dgm:pt modelId="{11A1BC77-888C-4390-BE90-CBCA83240910}" type="pres">
      <dgm:prSet presAssocID="{1A41E1C4-D359-499C-8DAC-AB0AB23ED24C}" presName="horzSpace2" presStyleCnt="0"/>
      <dgm:spPr/>
    </dgm:pt>
    <dgm:pt modelId="{99C951BB-16D7-442E-AA9C-0004A0FC3E73}" type="pres">
      <dgm:prSet presAssocID="{1A41E1C4-D359-499C-8DAC-AB0AB23ED24C}" presName="tx2" presStyleLbl="revTx" presStyleIdx="3" presStyleCnt="4"/>
      <dgm:spPr/>
    </dgm:pt>
    <dgm:pt modelId="{27492DF0-CCE7-46E6-ABB0-1F81B9EC304D}" type="pres">
      <dgm:prSet presAssocID="{1A41E1C4-D359-499C-8DAC-AB0AB23ED24C}" presName="vert2" presStyleCnt="0"/>
      <dgm:spPr/>
    </dgm:pt>
    <dgm:pt modelId="{2E3852F3-4525-4BEA-888C-11718DDC8C41}" type="pres">
      <dgm:prSet presAssocID="{1A41E1C4-D359-499C-8DAC-AB0AB23ED24C}" presName="thinLine2b" presStyleLbl="callout" presStyleIdx="2" presStyleCnt="3"/>
      <dgm:spPr/>
    </dgm:pt>
    <dgm:pt modelId="{E5CCD60F-7F39-493D-B984-1E024992A578}" type="pres">
      <dgm:prSet presAssocID="{1A41E1C4-D359-499C-8DAC-AB0AB23ED24C}" presName="vertSpace2b" presStyleCnt="0"/>
      <dgm:spPr/>
    </dgm:pt>
  </dgm:ptLst>
  <dgm:cxnLst>
    <dgm:cxn modelId="{BB92113E-8C30-4DD1-9A1B-9C2A50D27374}" type="presOf" srcId="{7CAF9BEA-FDBE-4566-9E6D-176243AD6A48}" destId="{D997B048-3F20-4D23-BC53-21BB978851A4}" srcOrd="0" destOrd="0" presId="urn:microsoft.com/office/officeart/2008/layout/LinedList"/>
    <dgm:cxn modelId="{43FD2666-2D61-4558-A6BD-7AEE2A61C3A2}" srcId="{4CB0D103-7582-4E73-8F9D-BD2A4C1FB434}" destId="{B2AC5C15-0A73-431B-9B2F-605F9F3F1D2C}" srcOrd="0" destOrd="0" parTransId="{95DFC3D1-C2ED-4AF9-80EE-FDC3150B24CC}" sibTransId="{67F63330-06F6-4557-9C10-75CFAB2C70AA}"/>
    <dgm:cxn modelId="{05E6F249-C617-414C-84BE-3FBC144FC570}" type="presOf" srcId="{3700F1AA-FC57-4D20-AE69-55B1D49701F1}" destId="{2A3869BD-2D84-4B11-B1FD-C900632F1863}" srcOrd="0" destOrd="0" presId="urn:microsoft.com/office/officeart/2008/layout/LinedList"/>
    <dgm:cxn modelId="{F68FBD54-0A34-466A-8995-CE429D20D5C6}" type="presOf" srcId="{1A41E1C4-D359-499C-8DAC-AB0AB23ED24C}" destId="{99C951BB-16D7-442E-AA9C-0004A0FC3E73}" srcOrd="0" destOrd="0" presId="urn:microsoft.com/office/officeart/2008/layout/LinedList"/>
    <dgm:cxn modelId="{72F14756-EAB9-470E-8B84-62B49BE54B9F}" type="presOf" srcId="{4CB0D103-7582-4E73-8F9D-BD2A4C1FB434}" destId="{EB2DAF20-14C5-4949-89B0-B0BC0D1DF06D}" srcOrd="0" destOrd="0" presId="urn:microsoft.com/office/officeart/2008/layout/LinedList"/>
    <dgm:cxn modelId="{E08CE67C-47B5-495C-8F79-7EB80C0E8F17}" type="presOf" srcId="{B2AC5C15-0A73-431B-9B2F-605F9F3F1D2C}" destId="{389B8ADC-40D4-404B-8551-40787BBC1AFC}" srcOrd="0" destOrd="0" presId="urn:microsoft.com/office/officeart/2008/layout/LinedList"/>
    <dgm:cxn modelId="{3095BD7F-DD54-44A0-B8AA-8015CCC7971B}" srcId="{3700F1AA-FC57-4D20-AE69-55B1D49701F1}" destId="{4CB0D103-7582-4E73-8F9D-BD2A4C1FB434}" srcOrd="0" destOrd="0" parTransId="{652F9091-9804-4F96-BBC1-45BE36BE066C}" sibTransId="{9131C7C5-5D10-4D9F-A6D9-D921B0B767FB}"/>
    <dgm:cxn modelId="{F92E95E7-06E5-47BC-AE60-1EC647F1F964}" srcId="{4CB0D103-7582-4E73-8F9D-BD2A4C1FB434}" destId="{7CAF9BEA-FDBE-4566-9E6D-176243AD6A48}" srcOrd="1" destOrd="0" parTransId="{0C07EBB4-7986-43AD-BACE-B3EB6D256E52}" sibTransId="{C5D639A7-2BE9-46C0-9BDE-FC7EC4B0F092}"/>
    <dgm:cxn modelId="{9CC6C7F8-7D5A-44A0-BA20-9651D3F9F017}" srcId="{4CB0D103-7582-4E73-8F9D-BD2A4C1FB434}" destId="{1A41E1C4-D359-499C-8DAC-AB0AB23ED24C}" srcOrd="2" destOrd="0" parTransId="{0CEE296B-8CD6-48C5-9176-13C6F1D6897E}" sibTransId="{34F037F6-AED3-4B63-A4DE-DB1A6BCEC192}"/>
    <dgm:cxn modelId="{042E7957-1F68-4593-8EE7-C6EBB5ED9D52}" type="presParOf" srcId="{2A3869BD-2D84-4B11-B1FD-C900632F1863}" destId="{6E0DD59C-F909-41BC-A383-F94225A16975}" srcOrd="0" destOrd="0" presId="urn:microsoft.com/office/officeart/2008/layout/LinedList"/>
    <dgm:cxn modelId="{0FB7E2F5-C7AA-46A6-8204-C03B95E427DF}" type="presParOf" srcId="{2A3869BD-2D84-4B11-B1FD-C900632F1863}" destId="{C0336CE3-49DC-4AAF-909A-99C17FED9EDA}" srcOrd="1" destOrd="0" presId="urn:microsoft.com/office/officeart/2008/layout/LinedList"/>
    <dgm:cxn modelId="{02C06E17-06CE-4BE5-A030-CB877EFA126E}" type="presParOf" srcId="{C0336CE3-49DC-4AAF-909A-99C17FED9EDA}" destId="{EB2DAF20-14C5-4949-89B0-B0BC0D1DF06D}" srcOrd="0" destOrd="0" presId="urn:microsoft.com/office/officeart/2008/layout/LinedList"/>
    <dgm:cxn modelId="{BF14723A-817B-4402-8722-2227AD303D35}" type="presParOf" srcId="{C0336CE3-49DC-4AAF-909A-99C17FED9EDA}" destId="{68FAEEA0-8FAE-4AC4-B774-A24B89410EAE}" srcOrd="1" destOrd="0" presId="urn:microsoft.com/office/officeart/2008/layout/LinedList"/>
    <dgm:cxn modelId="{C71CAD83-E071-414B-A554-806E5D1B7337}" type="presParOf" srcId="{68FAEEA0-8FAE-4AC4-B774-A24B89410EAE}" destId="{AE047D40-A6BA-4818-B863-F082EA7653E0}" srcOrd="0" destOrd="0" presId="urn:microsoft.com/office/officeart/2008/layout/LinedList"/>
    <dgm:cxn modelId="{8980B3A8-F2DD-4C48-9BA9-9872A49ECBC9}" type="presParOf" srcId="{68FAEEA0-8FAE-4AC4-B774-A24B89410EAE}" destId="{D9D1345B-A793-4FE9-9ED6-A2A1284A1A57}" srcOrd="1" destOrd="0" presId="urn:microsoft.com/office/officeart/2008/layout/LinedList"/>
    <dgm:cxn modelId="{0AEABDB7-999D-4855-8BB3-E898DB389F65}" type="presParOf" srcId="{D9D1345B-A793-4FE9-9ED6-A2A1284A1A57}" destId="{6C922870-784E-444F-BA4D-BCA15CCECB4E}" srcOrd="0" destOrd="0" presId="urn:microsoft.com/office/officeart/2008/layout/LinedList"/>
    <dgm:cxn modelId="{6CCD550C-7AA9-4FFE-A5CE-0337687D6C4A}" type="presParOf" srcId="{D9D1345B-A793-4FE9-9ED6-A2A1284A1A57}" destId="{389B8ADC-40D4-404B-8551-40787BBC1AFC}" srcOrd="1" destOrd="0" presId="urn:microsoft.com/office/officeart/2008/layout/LinedList"/>
    <dgm:cxn modelId="{2C1EE7B4-BFED-4C3A-A3B8-A56E92890258}" type="presParOf" srcId="{D9D1345B-A793-4FE9-9ED6-A2A1284A1A57}" destId="{D1745C4D-48C2-4373-97FA-32BE17182480}" srcOrd="2" destOrd="0" presId="urn:microsoft.com/office/officeart/2008/layout/LinedList"/>
    <dgm:cxn modelId="{E9EE66A8-B49A-4E9C-B216-50686BAE8947}" type="presParOf" srcId="{68FAEEA0-8FAE-4AC4-B774-A24B89410EAE}" destId="{268A48A0-7AF9-4F03-A339-2B6F58E85717}" srcOrd="2" destOrd="0" presId="urn:microsoft.com/office/officeart/2008/layout/LinedList"/>
    <dgm:cxn modelId="{23AB9B8A-1004-4D08-ACBB-63635F2183DD}" type="presParOf" srcId="{68FAEEA0-8FAE-4AC4-B774-A24B89410EAE}" destId="{8B69CF97-B084-436A-9906-08BA4267801C}" srcOrd="3" destOrd="0" presId="urn:microsoft.com/office/officeart/2008/layout/LinedList"/>
    <dgm:cxn modelId="{15C6BD7B-C82D-4430-B934-E9C15FF72522}" type="presParOf" srcId="{68FAEEA0-8FAE-4AC4-B774-A24B89410EAE}" destId="{CED8DFB5-0974-4063-AA29-3B398BDCE9E3}" srcOrd="4" destOrd="0" presId="urn:microsoft.com/office/officeart/2008/layout/LinedList"/>
    <dgm:cxn modelId="{86BDDD7D-4031-4F5E-AD82-8834029758A5}" type="presParOf" srcId="{CED8DFB5-0974-4063-AA29-3B398BDCE9E3}" destId="{D49A2716-150C-445E-A2A9-24CEE9FB69C4}" srcOrd="0" destOrd="0" presId="urn:microsoft.com/office/officeart/2008/layout/LinedList"/>
    <dgm:cxn modelId="{34938063-5718-4D10-BBE9-34023D764578}" type="presParOf" srcId="{CED8DFB5-0974-4063-AA29-3B398BDCE9E3}" destId="{D997B048-3F20-4D23-BC53-21BB978851A4}" srcOrd="1" destOrd="0" presId="urn:microsoft.com/office/officeart/2008/layout/LinedList"/>
    <dgm:cxn modelId="{75DFB380-BBC3-4D22-83C4-EB3FAEC1D74D}" type="presParOf" srcId="{CED8DFB5-0974-4063-AA29-3B398BDCE9E3}" destId="{3CC766D4-3C6A-4BEA-8084-A4343B81CA93}" srcOrd="2" destOrd="0" presId="urn:microsoft.com/office/officeart/2008/layout/LinedList"/>
    <dgm:cxn modelId="{81CDFA8B-E69D-4798-AE0D-09318AFF5BFA}" type="presParOf" srcId="{68FAEEA0-8FAE-4AC4-B774-A24B89410EAE}" destId="{AADE292D-7325-491C-B161-DBD0BD69FD51}" srcOrd="5" destOrd="0" presId="urn:microsoft.com/office/officeart/2008/layout/LinedList"/>
    <dgm:cxn modelId="{45598A1B-271A-4243-8130-8BD8D11CD84C}" type="presParOf" srcId="{68FAEEA0-8FAE-4AC4-B774-A24B89410EAE}" destId="{192FB3B3-27BA-43B0-8011-51110B9DDBC0}" srcOrd="6" destOrd="0" presId="urn:microsoft.com/office/officeart/2008/layout/LinedList"/>
    <dgm:cxn modelId="{90FBA1AF-9433-498B-8F2B-9001B3A12931}" type="presParOf" srcId="{68FAEEA0-8FAE-4AC4-B774-A24B89410EAE}" destId="{5DAF4DDD-7517-4D55-8344-6069B9DE6374}" srcOrd="7" destOrd="0" presId="urn:microsoft.com/office/officeart/2008/layout/LinedList"/>
    <dgm:cxn modelId="{7B785903-6878-4CEA-A8FF-8615B39212A4}" type="presParOf" srcId="{5DAF4DDD-7517-4D55-8344-6069B9DE6374}" destId="{11A1BC77-888C-4390-BE90-CBCA83240910}" srcOrd="0" destOrd="0" presId="urn:microsoft.com/office/officeart/2008/layout/LinedList"/>
    <dgm:cxn modelId="{DA851EE5-9634-462C-BD06-EEBCB03CB37F}" type="presParOf" srcId="{5DAF4DDD-7517-4D55-8344-6069B9DE6374}" destId="{99C951BB-16D7-442E-AA9C-0004A0FC3E73}" srcOrd="1" destOrd="0" presId="urn:microsoft.com/office/officeart/2008/layout/LinedList"/>
    <dgm:cxn modelId="{76FD19ED-8429-4FB0-9745-95F8CDF9EF3E}" type="presParOf" srcId="{5DAF4DDD-7517-4D55-8344-6069B9DE6374}" destId="{27492DF0-CCE7-46E6-ABB0-1F81B9EC304D}" srcOrd="2" destOrd="0" presId="urn:microsoft.com/office/officeart/2008/layout/LinedList"/>
    <dgm:cxn modelId="{916401C7-A37A-4FCA-B0BC-4D6EDE6A3766}" type="presParOf" srcId="{68FAEEA0-8FAE-4AC4-B774-A24B89410EAE}" destId="{2E3852F3-4525-4BEA-888C-11718DDC8C41}" srcOrd="8" destOrd="0" presId="urn:microsoft.com/office/officeart/2008/layout/LinedList"/>
    <dgm:cxn modelId="{404A7FCB-2E67-4ACA-9AE9-0C762998C44B}" type="presParOf" srcId="{68FAEEA0-8FAE-4AC4-B774-A24B89410EAE}" destId="{E5CCD60F-7F39-493D-B984-1E024992A578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E88FAAB-BA2F-4530-B560-E4A4790848FC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3C17AD2-BA3F-4E7D-81CF-A851C1AF595D}">
      <dgm:prSet/>
      <dgm:spPr/>
      <dgm:t>
        <a:bodyPr/>
        <a:lstStyle/>
        <a:p>
          <a:r>
            <a:rPr lang="en-CA"/>
            <a:t>OH&amp;S Committee Role During COVID-19</a:t>
          </a:r>
          <a:endParaRPr lang="en-US"/>
        </a:p>
      </dgm:t>
    </dgm:pt>
    <dgm:pt modelId="{D8A02127-FF79-481F-B860-5218B3D1DD66}" type="parTrans" cxnId="{07E6260B-EB83-475B-87AD-B0FF66E9945C}">
      <dgm:prSet/>
      <dgm:spPr/>
      <dgm:t>
        <a:bodyPr/>
        <a:lstStyle/>
        <a:p>
          <a:endParaRPr lang="en-US"/>
        </a:p>
      </dgm:t>
    </dgm:pt>
    <dgm:pt modelId="{A10EA77E-616B-41AC-B14B-B08C97B8A872}" type="sibTrans" cxnId="{07E6260B-EB83-475B-87AD-B0FF66E9945C}">
      <dgm:prSet/>
      <dgm:spPr/>
      <dgm:t>
        <a:bodyPr/>
        <a:lstStyle/>
        <a:p>
          <a:endParaRPr lang="en-US"/>
        </a:p>
      </dgm:t>
    </dgm:pt>
    <dgm:pt modelId="{A58D2000-3A76-4D94-A311-CBD3AE9FB3E2}">
      <dgm:prSet/>
      <dgm:spPr/>
      <dgm:t>
        <a:bodyPr/>
        <a:lstStyle/>
        <a:p>
          <a:r>
            <a:rPr lang="en-CA"/>
            <a:t>Mental Health during COVID-19 - Building Psychologically Healthy Workplaces </a:t>
          </a:r>
          <a:endParaRPr lang="en-US"/>
        </a:p>
      </dgm:t>
    </dgm:pt>
    <dgm:pt modelId="{43AB10FB-C429-4B67-90E4-BB22C388BF25}" type="parTrans" cxnId="{E128F038-DA90-4253-961C-071EF951B8F1}">
      <dgm:prSet/>
      <dgm:spPr/>
      <dgm:t>
        <a:bodyPr/>
        <a:lstStyle/>
        <a:p>
          <a:endParaRPr lang="en-US"/>
        </a:p>
      </dgm:t>
    </dgm:pt>
    <dgm:pt modelId="{ED439F31-4A1B-4D1C-8600-A74D300F4608}" type="sibTrans" cxnId="{E128F038-DA90-4253-961C-071EF951B8F1}">
      <dgm:prSet/>
      <dgm:spPr/>
      <dgm:t>
        <a:bodyPr/>
        <a:lstStyle/>
        <a:p>
          <a:endParaRPr lang="en-US"/>
        </a:p>
      </dgm:t>
    </dgm:pt>
    <dgm:pt modelId="{341453C2-CE5B-41A3-82DB-82AB3FA4C0FF}" type="pres">
      <dgm:prSet presAssocID="{3E88FAAB-BA2F-4530-B560-E4A4790848FC}" presName="linear" presStyleCnt="0">
        <dgm:presLayoutVars>
          <dgm:animLvl val="lvl"/>
          <dgm:resizeHandles val="exact"/>
        </dgm:presLayoutVars>
      </dgm:prSet>
      <dgm:spPr/>
    </dgm:pt>
    <dgm:pt modelId="{81E13995-E036-46A6-955A-7979144DC717}" type="pres">
      <dgm:prSet presAssocID="{F3C17AD2-BA3F-4E7D-81CF-A851C1AF595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8CA3818-9E76-4723-82BC-3FDE5D98F62C}" type="pres">
      <dgm:prSet presAssocID="{A10EA77E-616B-41AC-B14B-B08C97B8A872}" presName="spacer" presStyleCnt="0"/>
      <dgm:spPr/>
    </dgm:pt>
    <dgm:pt modelId="{8639F170-F941-45E8-B929-B3EB93DE677A}" type="pres">
      <dgm:prSet presAssocID="{A58D2000-3A76-4D94-A311-CBD3AE9FB3E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A9CE109-4605-4BD2-A2BA-F1F04C3E0CEA}" type="presOf" srcId="{F3C17AD2-BA3F-4E7D-81CF-A851C1AF595D}" destId="{81E13995-E036-46A6-955A-7979144DC717}" srcOrd="0" destOrd="0" presId="urn:microsoft.com/office/officeart/2005/8/layout/vList2"/>
    <dgm:cxn modelId="{07E6260B-EB83-475B-87AD-B0FF66E9945C}" srcId="{3E88FAAB-BA2F-4530-B560-E4A4790848FC}" destId="{F3C17AD2-BA3F-4E7D-81CF-A851C1AF595D}" srcOrd="0" destOrd="0" parTransId="{D8A02127-FF79-481F-B860-5218B3D1DD66}" sibTransId="{A10EA77E-616B-41AC-B14B-B08C97B8A872}"/>
    <dgm:cxn modelId="{BCFDC619-F01D-459C-8202-CA4F6A0E6CE1}" type="presOf" srcId="{3E88FAAB-BA2F-4530-B560-E4A4790848FC}" destId="{341453C2-CE5B-41A3-82DB-82AB3FA4C0FF}" srcOrd="0" destOrd="0" presId="urn:microsoft.com/office/officeart/2005/8/layout/vList2"/>
    <dgm:cxn modelId="{627D0620-FB65-4CFA-820A-E3E149F9D192}" type="presOf" srcId="{A58D2000-3A76-4D94-A311-CBD3AE9FB3E2}" destId="{8639F170-F941-45E8-B929-B3EB93DE677A}" srcOrd="0" destOrd="0" presId="urn:microsoft.com/office/officeart/2005/8/layout/vList2"/>
    <dgm:cxn modelId="{E128F038-DA90-4253-961C-071EF951B8F1}" srcId="{3E88FAAB-BA2F-4530-B560-E4A4790848FC}" destId="{A58D2000-3A76-4D94-A311-CBD3AE9FB3E2}" srcOrd="1" destOrd="0" parTransId="{43AB10FB-C429-4B67-90E4-BB22C388BF25}" sibTransId="{ED439F31-4A1B-4D1C-8600-A74D300F4608}"/>
    <dgm:cxn modelId="{2A7C18EC-B755-4109-8403-B84CC0CB1272}" type="presParOf" srcId="{341453C2-CE5B-41A3-82DB-82AB3FA4C0FF}" destId="{81E13995-E036-46A6-955A-7979144DC717}" srcOrd="0" destOrd="0" presId="urn:microsoft.com/office/officeart/2005/8/layout/vList2"/>
    <dgm:cxn modelId="{26C11936-635F-49D3-BE3B-F2448E1557CC}" type="presParOf" srcId="{341453C2-CE5B-41A3-82DB-82AB3FA4C0FF}" destId="{F8CA3818-9E76-4723-82BC-3FDE5D98F62C}" srcOrd="1" destOrd="0" presId="urn:microsoft.com/office/officeart/2005/8/layout/vList2"/>
    <dgm:cxn modelId="{BB160568-3B54-4573-9948-042B6664519A}" type="presParOf" srcId="{341453C2-CE5B-41A3-82DB-82AB3FA4C0FF}" destId="{8639F170-F941-45E8-B929-B3EB93DE677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26EA0C4-379C-4544-91CB-70986A843A9C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78FCF6-CF2D-42DF-89ED-4086EE298E3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Q &amp; A from Webinar </a:t>
          </a:r>
          <a:r>
            <a:rPr lang="en-US">
              <a:hlinkClick xmlns:r="http://schemas.openxmlformats.org/officeDocument/2006/relationships" r:id="rId1"/>
            </a:rPr>
            <a:t>sfl@sfl.sk.ca</a:t>
          </a:r>
          <a:endParaRPr lang="en-US"/>
        </a:p>
      </dgm:t>
    </dgm:pt>
    <dgm:pt modelId="{6640AC84-91E2-4BC0-A846-81589E8215AE}" type="parTrans" cxnId="{EE244A81-14D8-4F9A-9D62-74CF9B6D2D4F}">
      <dgm:prSet/>
      <dgm:spPr/>
      <dgm:t>
        <a:bodyPr/>
        <a:lstStyle/>
        <a:p>
          <a:endParaRPr lang="en-US"/>
        </a:p>
      </dgm:t>
    </dgm:pt>
    <dgm:pt modelId="{986994ED-1DD4-412E-8205-E37BB0E2C3CA}" type="sibTrans" cxnId="{EE244A81-14D8-4F9A-9D62-74CF9B6D2D4F}">
      <dgm:prSet/>
      <dgm:spPr/>
      <dgm:t>
        <a:bodyPr/>
        <a:lstStyle/>
        <a:p>
          <a:endParaRPr lang="en-US"/>
        </a:p>
      </dgm:t>
    </dgm:pt>
    <dgm:pt modelId="{6C312EA3-954B-407C-A344-9451D09AD86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Booking a webinar for your local </a:t>
          </a:r>
          <a:r>
            <a:rPr lang="en-US" dirty="0">
              <a:hlinkClick xmlns:r="http://schemas.openxmlformats.org/officeDocument/2006/relationships" r:id="rId2"/>
            </a:rPr>
            <a:t>d.Kapacila@sfl.sk.ca</a:t>
          </a:r>
          <a:r>
            <a:rPr lang="en-US" dirty="0"/>
            <a:t> </a:t>
          </a:r>
        </a:p>
      </dgm:t>
    </dgm:pt>
    <dgm:pt modelId="{6F22F97A-14A5-4133-B984-0C9AB64ECFAB}" type="parTrans" cxnId="{3CDB82C2-B2EF-42C1-891C-26EE1A2966C7}">
      <dgm:prSet/>
      <dgm:spPr/>
      <dgm:t>
        <a:bodyPr/>
        <a:lstStyle/>
        <a:p>
          <a:endParaRPr lang="en-US"/>
        </a:p>
      </dgm:t>
    </dgm:pt>
    <dgm:pt modelId="{C5666A0E-57AE-4E0D-8019-B9832D602B68}" type="sibTrans" cxnId="{3CDB82C2-B2EF-42C1-891C-26EE1A2966C7}">
      <dgm:prSet/>
      <dgm:spPr/>
      <dgm:t>
        <a:bodyPr/>
        <a:lstStyle/>
        <a:p>
          <a:endParaRPr lang="en-US"/>
        </a:p>
      </dgm:t>
    </dgm:pt>
    <dgm:pt modelId="{D598D115-2810-455B-B178-220F15390AD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Contact an </a:t>
          </a:r>
          <a:r>
            <a:rPr lang="en-US" dirty="0" err="1"/>
            <a:t>oh&amp;s</a:t>
          </a:r>
          <a:r>
            <a:rPr lang="en-US" dirty="0"/>
            <a:t> officer at 1-800-567-7233</a:t>
          </a:r>
        </a:p>
      </dgm:t>
    </dgm:pt>
    <dgm:pt modelId="{531E7391-765A-4005-A9A8-DD6447BECF0B}" type="parTrans" cxnId="{EC01A899-8FAE-4A52-8BF3-77932A4483CB}">
      <dgm:prSet/>
      <dgm:spPr/>
      <dgm:t>
        <a:bodyPr/>
        <a:lstStyle/>
        <a:p>
          <a:endParaRPr lang="en-CA"/>
        </a:p>
      </dgm:t>
    </dgm:pt>
    <dgm:pt modelId="{10C7A3DF-9AE4-4F28-B58A-707B04AE7AAE}" type="sibTrans" cxnId="{EC01A899-8FAE-4A52-8BF3-77932A4483CB}">
      <dgm:prSet/>
      <dgm:spPr/>
      <dgm:t>
        <a:bodyPr/>
        <a:lstStyle/>
        <a:p>
          <a:endParaRPr lang="en-CA"/>
        </a:p>
      </dgm:t>
    </dgm:pt>
    <dgm:pt modelId="{16847322-4FFE-452E-8EA2-5AC843EE9FD7}" type="pres">
      <dgm:prSet presAssocID="{926EA0C4-379C-4544-91CB-70986A843A9C}" presName="root" presStyleCnt="0">
        <dgm:presLayoutVars>
          <dgm:dir/>
          <dgm:resizeHandles val="exact"/>
        </dgm:presLayoutVars>
      </dgm:prSet>
      <dgm:spPr/>
    </dgm:pt>
    <dgm:pt modelId="{783E274B-4AF1-48D5-BF59-61D73E7CBABC}" type="pres">
      <dgm:prSet presAssocID="{2778FCF6-CF2D-42DF-89ED-4086EE298E38}" presName="compNode" presStyleCnt="0"/>
      <dgm:spPr/>
    </dgm:pt>
    <dgm:pt modelId="{170050C6-3B06-486E-A991-FC711B91372D}" type="pres">
      <dgm:prSet presAssocID="{2778FCF6-CF2D-42DF-89ED-4086EE298E38}" presName="iconBgRect" presStyleLbl="bgShp" presStyleIdx="0" presStyleCnt="3"/>
      <dgm:spPr/>
    </dgm:pt>
    <dgm:pt modelId="{E378CB78-6A9C-4D6A-A0E2-83B32FB75CD9}" type="pres">
      <dgm:prSet presAssocID="{2778FCF6-CF2D-42DF-89ED-4086EE298E38}" presName="iconRect" presStyleLbl="node1" presStyleIdx="0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CB9241B9-7273-43B7-B3B2-F3BA73290F9D}" type="pres">
      <dgm:prSet presAssocID="{2778FCF6-CF2D-42DF-89ED-4086EE298E38}" presName="spaceRect" presStyleCnt="0"/>
      <dgm:spPr/>
    </dgm:pt>
    <dgm:pt modelId="{08051DB6-0D38-44A4-8FC3-AAD80EDD3C90}" type="pres">
      <dgm:prSet presAssocID="{2778FCF6-CF2D-42DF-89ED-4086EE298E38}" presName="textRect" presStyleLbl="revTx" presStyleIdx="0" presStyleCnt="3">
        <dgm:presLayoutVars>
          <dgm:chMax val="1"/>
          <dgm:chPref val="1"/>
        </dgm:presLayoutVars>
      </dgm:prSet>
      <dgm:spPr/>
    </dgm:pt>
    <dgm:pt modelId="{80C2A74A-A65B-4FFC-BE15-19AFD8BCF5C5}" type="pres">
      <dgm:prSet presAssocID="{986994ED-1DD4-412E-8205-E37BB0E2C3CA}" presName="sibTrans" presStyleCnt="0"/>
      <dgm:spPr/>
    </dgm:pt>
    <dgm:pt modelId="{45CAD6F1-1872-47DD-98B9-5669F8EBAFFB}" type="pres">
      <dgm:prSet presAssocID="{6C312EA3-954B-407C-A344-9451D09AD860}" presName="compNode" presStyleCnt="0"/>
      <dgm:spPr/>
    </dgm:pt>
    <dgm:pt modelId="{D3391C8F-3B3C-424B-A410-60C6E2B442B6}" type="pres">
      <dgm:prSet presAssocID="{6C312EA3-954B-407C-A344-9451D09AD860}" presName="iconBgRect" presStyleLbl="bgShp" presStyleIdx="1" presStyleCnt="3"/>
      <dgm:spPr/>
    </dgm:pt>
    <dgm:pt modelId="{6D3F7689-4965-4E63-85AD-B36547AE49F7}" type="pres">
      <dgm:prSet presAssocID="{6C312EA3-954B-407C-A344-9451D09AD860}" presName="iconRect" presStyleLbl="node1" presStyleIdx="1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B6F2B6E8-D7D0-4EC5-94F0-E686CADA8999}" type="pres">
      <dgm:prSet presAssocID="{6C312EA3-954B-407C-A344-9451D09AD860}" presName="spaceRect" presStyleCnt="0"/>
      <dgm:spPr/>
    </dgm:pt>
    <dgm:pt modelId="{5F86496A-C89C-47E5-B9AE-96FF769086F5}" type="pres">
      <dgm:prSet presAssocID="{6C312EA3-954B-407C-A344-9451D09AD860}" presName="textRect" presStyleLbl="revTx" presStyleIdx="1" presStyleCnt="3">
        <dgm:presLayoutVars>
          <dgm:chMax val="1"/>
          <dgm:chPref val="1"/>
        </dgm:presLayoutVars>
      </dgm:prSet>
      <dgm:spPr/>
    </dgm:pt>
    <dgm:pt modelId="{4DD4AA1E-70FA-4726-8F8D-EFE7720E53A4}" type="pres">
      <dgm:prSet presAssocID="{C5666A0E-57AE-4E0D-8019-B9832D602B68}" presName="sibTrans" presStyleCnt="0"/>
      <dgm:spPr/>
    </dgm:pt>
    <dgm:pt modelId="{B9162177-42AD-43DF-AF77-BFE1ABAE318D}" type="pres">
      <dgm:prSet presAssocID="{D598D115-2810-455B-B178-220F15390AD1}" presName="compNode" presStyleCnt="0"/>
      <dgm:spPr/>
    </dgm:pt>
    <dgm:pt modelId="{FB71F3D4-CA36-43A3-8440-1FEA8BD6EA48}" type="pres">
      <dgm:prSet presAssocID="{D598D115-2810-455B-B178-220F15390AD1}" presName="iconBgRect" presStyleLbl="bgShp" presStyleIdx="2" presStyleCnt="3"/>
      <dgm:spPr/>
    </dgm:pt>
    <dgm:pt modelId="{33A94164-6D0A-4695-AAE0-A99409FA7050}" type="pres">
      <dgm:prSet presAssocID="{D598D115-2810-455B-B178-220F15390AD1}" presName="iconRect" presStyleLbl="node1" presStyleIdx="2" presStyleCnt="3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lephone with solid fill"/>
        </a:ext>
      </dgm:extLst>
    </dgm:pt>
    <dgm:pt modelId="{1FF94E5D-F438-4264-BE77-F24DAA58643C}" type="pres">
      <dgm:prSet presAssocID="{D598D115-2810-455B-B178-220F15390AD1}" presName="spaceRect" presStyleCnt="0"/>
      <dgm:spPr/>
    </dgm:pt>
    <dgm:pt modelId="{ED82F9B9-2A29-41E4-BBF1-291F0D66397D}" type="pres">
      <dgm:prSet presAssocID="{D598D115-2810-455B-B178-220F15390AD1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0CA47552-414F-464B-B2AF-8CDD80738A6D}" type="presOf" srcId="{926EA0C4-379C-4544-91CB-70986A843A9C}" destId="{16847322-4FFE-452E-8EA2-5AC843EE9FD7}" srcOrd="0" destOrd="0" presId="urn:microsoft.com/office/officeart/2018/5/layout/IconCircleLabelList"/>
    <dgm:cxn modelId="{EE244A81-14D8-4F9A-9D62-74CF9B6D2D4F}" srcId="{926EA0C4-379C-4544-91CB-70986A843A9C}" destId="{2778FCF6-CF2D-42DF-89ED-4086EE298E38}" srcOrd="0" destOrd="0" parTransId="{6640AC84-91E2-4BC0-A846-81589E8215AE}" sibTransId="{986994ED-1DD4-412E-8205-E37BB0E2C3CA}"/>
    <dgm:cxn modelId="{EC01A899-8FAE-4A52-8BF3-77932A4483CB}" srcId="{926EA0C4-379C-4544-91CB-70986A843A9C}" destId="{D598D115-2810-455B-B178-220F15390AD1}" srcOrd="2" destOrd="0" parTransId="{531E7391-765A-4005-A9A8-DD6447BECF0B}" sibTransId="{10C7A3DF-9AE4-4F28-B58A-707B04AE7AAE}"/>
    <dgm:cxn modelId="{25187CA5-101E-4207-A10F-2392FF0AB468}" type="presOf" srcId="{D598D115-2810-455B-B178-220F15390AD1}" destId="{ED82F9B9-2A29-41E4-BBF1-291F0D66397D}" srcOrd="0" destOrd="0" presId="urn:microsoft.com/office/officeart/2018/5/layout/IconCircleLabelList"/>
    <dgm:cxn modelId="{3CDB82C2-B2EF-42C1-891C-26EE1A2966C7}" srcId="{926EA0C4-379C-4544-91CB-70986A843A9C}" destId="{6C312EA3-954B-407C-A344-9451D09AD860}" srcOrd="1" destOrd="0" parTransId="{6F22F97A-14A5-4133-B984-0C9AB64ECFAB}" sibTransId="{C5666A0E-57AE-4E0D-8019-B9832D602B68}"/>
    <dgm:cxn modelId="{9B0276C6-BD3C-4811-A1CE-A1C6C5EC408C}" type="presOf" srcId="{6C312EA3-954B-407C-A344-9451D09AD860}" destId="{5F86496A-C89C-47E5-B9AE-96FF769086F5}" srcOrd="0" destOrd="0" presId="urn:microsoft.com/office/officeart/2018/5/layout/IconCircleLabelList"/>
    <dgm:cxn modelId="{9EA5F7E6-91F6-4309-8913-BF6CD7205E0F}" type="presOf" srcId="{2778FCF6-CF2D-42DF-89ED-4086EE298E38}" destId="{08051DB6-0D38-44A4-8FC3-AAD80EDD3C90}" srcOrd="0" destOrd="0" presId="urn:microsoft.com/office/officeart/2018/5/layout/IconCircleLabelList"/>
    <dgm:cxn modelId="{D3E8AE2E-27FB-4535-8B23-ABBE61A213C2}" type="presParOf" srcId="{16847322-4FFE-452E-8EA2-5AC843EE9FD7}" destId="{783E274B-4AF1-48D5-BF59-61D73E7CBABC}" srcOrd="0" destOrd="0" presId="urn:microsoft.com/office/officeart/2018/5/layout/IconCircleLabelList"/>
    <dgm:cxn modelId="{6889F53B-5CC4-4CF6-993B-3F7AC115FA04}" type="presParOf" srcId="{783E274B-4AF1-48D5-BF59-61D73E7CBABC}" destId="{170050C6-3B06-486E-A991-FC711B91372D}" srcOrd="0" destOrd="0" presId="urn:microsoft.com/office/officeart/2018/5/layout/IconCircleLabelList"/>
    <dgm:cxn modelId="{837DC388-1EC6-4C89-8585-4C948E94523C}" type="presParOf" srcId="{783E274B-4AF1-48D5-BF59-61D73E7CBABC}" destId="{E378CB78-6A9C-4D6A-A0E2-83B32FB75CD9}" srcOrd="1" destOrd="0" presId="urn:microsoft.com/office/officeart/2018/5/layout/IconCircleLabelList"/>
    <dgm:cxn modelId="{4E7F0C5B-66AA-4B9C-972D-9C2349BF5938}" type="presParOf" srcId="{783E274B-4AF1-48D5-BF59-61D73E7CBABC}" destId="{CB9241B9-7273-43B7-B3B2-F3BA73290F9D}" srcOrd="2" destOrd="0" presId="urn:microsoft.com/office/officeart/2018/5/layout/IconCircleLabelList"/>
    <dgm:cxn modelId="{E7005423-8DA0-475E-ABFA-AB80AD2755E0}" type="presParOf" srcId="{783E274B-4AF1-48D5-BF59-61D73E7CBABC}" destId="{08051DB6-0D38-44A4-8FC3-AAD80EDD3C90}" srcOrd="3" destOrd="0" presId="urn:microsoft.com/office/officeart/2018/5/layout/IconCircleLabelList"/>
    <dgm:cxn modelId="{AF1F9493-2900-400A-9C27-68BCDB34B568}" type="presParOf" srcId="{16847322-4FFE-452E-8EA2-5AC843EE9FD7}" destId="{80C2A74A-A65B-4FFC-BE15-19AFD8BCF5C5}" srcOrd="1" destOrd="0" presId="urn:microsoft.com/office/officeart/2018/5/layout/IconCircleLabelList"/>
    <dgm:cxn modelId="{DEBE0439-FFA8-4FF0-B871-B09D9FA01085}" type="presParOf" srcId="{16847322-4FFE-452E-8EA2-5AC843EE9FD7}" destId="{45CAD6F1-1872-47DD-98B9-5669F8EBAFFB}" srcOrd="2" destOrd="0" presId="urn:microsoft.com/office/officeart/2018/5/layout/IconCircleLabelList"/>
    <dgm:cxn modelId="{D889ADCC-0F1A-4A39-9C00-DD3D0D900D14}" type="presParOf" srcId="{45CAD6F1-1872-47DD-98B9-5669F8EBAFFB}" destId="{D3391C8F-3B3C-424B-A410-60C6E2B442B6}" srcOrd="0" destOrd="0" presId="urn:microsoft.com/office/officeart/2018/5/layout/IconCircleLabelList"/>
    <dgm:cxn modelId="{A5808F39-92FC-4A00-9621-52191F2D29AC}" type="presParOf" srcId="{45CAD6F1-1872-47DD-98B9-5669F8EBAFFB}" destId="{6D3F7689-4965-4E63-85AD-B36547AE49F7}" srcOrd="1" destOrd="0" presId="urn:microsoft.com/office/officeart/2018/5/layout/IconCircleLabelList"/>
    <dgm:cxn modelId="{685D09C8-378A-4AE2-94F5-6956DD136014}" type="presParOf" srcId="{45CAD6F1-1872-47DD-98B9-5669F8EBAFFB}" destId="{B6F2B6E8-D7D0-4EC5-94F0-E686CADA8999}" srcOrd="2" destOrd="0" presId="urn:microsoft.com/office/officeart/2018/5/layout/IconCircleLabelList"/>
    <dgm:cxn modelId="{9994384C-FCCF-4FF0-A38B-7B3E8B1C1684}" type="presParOf" srcId="{45CAD6F1-1872-47DD-98B9-5669F8EBAFFB}" destId="{5F86496A-C89C-47E5-B9AE-96FF769086F5}" srcOrd="3" destOrd="0" presId="urn:microsoft.com/office/officeart/2018/5/layout/IconCircleLabelList"/>
    <dgm:cxn modelId="{0D86E346-08DC-4122-B38D-24DB267534E5}" type="presParOf" srcId="{16847322-4FFE-452E-8EA2-5AC843EE9FD7}" destId="{4DD4AA1E-70FA-4726-8F8D-EFE7720E53A4}" srcOrd="3" destOrd="0" presId="urn:microsoft.com/office/officeart/2018/5/layout/IconCircleLabelList"/>
    <dgm:cxn modelId="{84B7EEAE-6640-4CEF-9BC5-0D0199DF8964}" type="presParOf" srcId="{16847322-4FFE-452E-8EA2-5AC843EE9FD7}" destId="{B9162177-42AD-43DF-AF77-BFE1ABAE318D}" srcOrd="4" destOrd="0" presId="urn:microsoft.com/office/officeart/2018/5/layout/IconCircleLabelList"/>
    <dgm:cxn modelId="{8F26434F-06D3-447E-8A13-59795C20C111}" type="presParOf" srcId="{B9162177-42AD-43DF-AF77-BFE1ABAE318D}" destId="{FB71F3D4-CA36-43A3-8440-1FEA8BD6EA48}" srcOrd="0" destOrd="0" presId="urn:microsoft.com/office/officeart/2018/5/layout/IconCircleLabelList"/>
    <dgm:cxn modelId="{B2A17E65-E31A-4345-89D1-D50AD2F86F61}" type="presParOf" srcId="{B9162177-42AD-43DF-AF77-BFE1ABAE318D}" destId="{33A94164-6D0A-4695-AAE0-A99409FA7050}" srcOrd="1" destOrd="0" presId="urn:microsoft.com/office/officeart/2018/5/layout/IconCircleLabelList"/>
    <dgm:cxn modelId="{0CA5A79A-60F1-43FA-8F2F-E90AD030AD3C}" type="presParOf" srcId="{B9162177-42AD-43DF-AF77-BFE1ABAE318D}" destId="{1FF94E5D-F438-4264-BE77-F24DAA58643C}" srcOrd="2" destOrd="0" presId="urn:microsoft.com/office/officeart/2018/5/layout/IconCircleLabelList"/>
    <dgm:cxn modelId="{F7B05CF9-A273-4DDB-98B7-3F03ABD43FFC}" type="presParOf" srcId="{B9162177-42AD-43DF-AF77-BFE1ABAE318D}" destId="{ED82F9B9-2A29-41E4-BBF1-291F0D66397D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88084D-64A6-4F5F-A3A2-47B30D67D897}">
      <dsp:nvSpPr>
        <dsp:cNvPr id="0" name=""/>
        <dsp:cNvSpPr/>
      </dsp:nvSpPr>
      <dsp:spPr>
        <a:xfrm>
          <a:off x="0" y="2066"/>
          <a:ext cx="6628804" cy="104746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C296BA-C46D-4C5A-92E8-4BFCA9D421B4}">
      <dsp:nvSpPr>
        <dsp:cNvPr id="0" name=""/>
        <dsp:cNvSpPr/>
      </dsp:nvSpPr>
      <dsp:spPr>
        <a:xfrm>
          <a:off x="316857" y="237745"/>
          <a:ext cx="576104" cy="5761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6FCCE5-1ED8-4688-AEBE-E950643360C3}">
      <dsp:nvSpPr>
        <dsp:cNvPr id="0" name=""/>
        <dsp:cNvSpPr/>
      </dsp:nvSpPr>
      <dsp:spPr>
        <a:xfrm>
          <a:off x="1209819" y="2066"/>
          <a:ext cx="5418984" cy="1047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856" tIns="110856" rIns="110856" bIns="11085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tx1"/>
              </a:solidFill>
            </a:rPr>
            <a:t>The right to know has not changed; workers must be informed of the hazards that are present, or likely to be present, in the workplace.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1209819" y="2066"/>
        <a:ext cx="5418984" cy="1047462"/>
      </dsp:txXfrm>
    </dsp:sp>
    <dsp:sp modelId="{2761203A-A43E-4885-A183-B40E06D51EFF}">
      <dsp:nvSpPr>
        <dsp:cNvPr id="0" name=""/>
        <dsp:cNvSpPr/>
      </dsp:nvSpPr>
      <dsp:spPr>
        <a:xfrm>
          <a:off x="0" y="1311395"/>
          <a:ext cx="6628804" cy="104746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1A80F2-B134-40C1-94B7-A417B9A94FF8}">
      <dsp:nvSpPr>
        <dsp:cNvPr id="0" name=""/>
        <dsp:cNvSpPr/>
      </dsp:nvSpPr>
      <dsp:spPr>
        <a:xfrm>
          <a:off x="316857" y="1547074"/>
          <a:ext cx="576104" cy="5761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4439D7-E9D7-441A-A1D6-9B04061B674A}">
      <dsp:nvSpPr>
        <dsp:cNvPr id="0" name=""/>
        <dsp:cNvSpPr/>
      </dsp:nvSpPr>
      <dsp:spPr>
        <a:xfrm>
          <a:off x="1209819" y="1311395"/>
          <a:ext cx="5418984" cy="1047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856" tIns="110856" rIns="110856" bIns="11085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1"/>
              </a:solidFill>
            </a:rPr>
            <a:t>Employers cannot presume that all workers are fully informed on the hazard posed by the virus.</a:t>
          </a:r>
        </a:p>
      </dsp:txBody>
      <dsp:txXfrm>
        <a:off x="1209819" y="1311395"/>
        <a:ext cx="5418984" cy="1047462"/>
      </dsp:txXfrm>
    </dsp:sp>
    <dsp:sp modelId="{2B46EF50-FB4B-4ECA-8D85-28DF7F2F6BE3}">
      <dsp:nvSpPr>
        <dsp:cNvPr id="0" name=""/>
        <dsp:cNvSpPr/>
      </dsp:nvSpPr>
      <dsp:spPr>
        <a:xfrm>
          <a:off x="0" y="2620723"/>
          <a:ext cx="6628804" cy="104746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0C5A91-1277-4872-A2D3-5D85E7CB6293}">
      <dsp:nvSpPr>
        <dsp:cNvPr id="0" name=""/>
        <dsp:cNvSpPr/>
      </dsp:nvSpPr>
      <dsp:spPr>
        <a:xfrm>
          <a:off x="316857" y="2856402"/>
          <a:ext cx="576104" cy="5761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79B458-80E8-408D-9FA5-DB2918C40DD9}">
      <dsp:nvSpPr>
        <dsp:cNvPr id="0" name=""/>
        <dsp:cNvSpPr/>
      </dsp:nvSpPr>
      <dsp:spPr>
        <a:xfrm>
          <a:off x="1209819" y="2620723"/>
          <a:ext cx="5418984" cy="1047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856" tIns="110856" rIns="110856" bIns="11085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1"/>
              </a:solidFill>
            </a:rPr>
            <a:t>Different tasks present different levels of risk.</a:t>
          </a:r>
        </a:p>
      </dsp:txBody>
      <dsp:txXfrm>
        <a:off x="1209819" y="2620723"/>
        <a:ext cx="5418984" cy="1047462"/>
      </dsp:txXfrm>
    </dsp:sp>
    <dsp:sp modelId="{83DF4AAD-2AD0-496D-A716-2A20109D6B10}">
      <dsp:nvSpPr>
        <dsp:cNvPr id="0" name=""/>
        <dsp:cNvSpPr/>
      </dsp:nvSpPr>
      <dsp:spPr>
        <a:xfrm>
          <a:off x="0" y="3930051"/>
          <a:ext cx="6628804" cy="104746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DCA75E-5119-4D2E-8D7E-4B4D8B9049EA}">
      <dsp:nvSpPr>
        <dsp:cNvPr id="0" name=""/>
        <dsp:cNvSpPr/>
      </dsp:nvSpPr>
      <dsp:spPr>
        <a:xfrm>
          <a:off x="316857" y="4165730"/>
          <a:ext cx="576104" cy="5761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0C8583-AB6D-40A0-ABC7-473CE31B0EBC}">
      <dsp:nvSpPr>
        <dsp:cNvPr id="0" name=""/>
        <dsp:cNvSpPr/>
      </dsp:nvSpPr>
      <dsp:spPr>
        <a:xfrm>
          <a:off x="1209819" y="3930051"/>
          <a:ext cx="5418984" cy="1047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856" tIns="110856" rIns="110856" bIns="11085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1"/>
              </a:solidFill>
            </a:rPr>
            <a:t>Privacy rights must be respected.</a:t>
          </a:r>
        </a:p>
      </dsp:txBody>
      <dsp:txXfrm>
        <a:off x="1209819" y="3930051"/>
        <a:ext cx="5418984" cy="10474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9570F-725D-4539-B7A1-E78C3763A586}">
      <dsp:nvSpPr>
        <dsp:cNvPr id="0" name=""/>
        <dsp:cNvSpPr/>
      </dsp:nvSpPr>
      <dsp:spPr>
        <a:xfrm>
          <a:off x="0" y="88656"/>
          <a:ext cx="6628804" cy="75477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tx1"/>
              </a:solidFill>
            </a:rPr>
            <a:t>Joint Health and Safety Committees have not been suspended.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36845" y="125501"/>
        <a:ext cx="6555114" cy="681087"/>
      </dsp:txXfrm>
    </dsp:sp>
    <dsp:sp modelId="{C6A969A7-FEA4-45E4-8AD9-A5FC3D0E1DCB}">
      <dsp:nvSpPr>
        <dsp:cNvPr id="0" name=""/>
        <dsp:cNvSpPr/>
      </dsp:nvSpPr>
      <dsp:spPr>
        <a:xfrm>
          <a:off x="0" y="898154"/>
          <a:ext cx="6628804" cy="754777"/>
        </a:xfrm>
        <a:prstGeom prst="roundRect">
          <a:avLst/>
        </a:prstGeom>
        <a:gradFill rotWithShape="0">
          <a:gsLst>
            <a:gs pos="0">
              <a:schemeClr val="accent2">
                <a:hueOff val="-74093"/>
                <a:satOff val="-4000"/>
                <a:lumOff val="-3059"/>
                <a:alphaOff val="0"/>
                <a:tint val="96000"/>
                <a:lumMod val="100000"/>
              </a:schemeClr>
            </a:gs>
            <a:gs pos="78000">
              <a:schemeClr val="accent2">
                <a:hueOff val="-74093"/>
                <a:satOff val="-4000"/>
                <a:lumOff val="-305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900" kern="1200" dirty="0">
              <a:solidFill>
                <a:schemeClr val="tx1"/>
              </a:solidFill>
            </a:rPr>
            <a:t>The committee is more important now than ever.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36845" y="934999"/>
        <a:ext cx="6555114" cy="681087"/>
      </dsp:txXfrm>
    </dsp:sp>
    <dsp:sp modelId="{63EC9E12-DA25-492E-A6AB-98D4A53CEB0B}">
      <dsp:nvSpPr>
        <dsp:cNvPr id="0" name=""/>
        <dsp:cNvSpPr/>
      </dsp:nvSpPr>
      <dsp:spPr>
        <a:xfrm>
          <a:off x="0" y="1707652"/>
          <a:ext cx="6628804" cy="754777"/>
        </a:xfrm>
        <a:prstGeom prst="roundRect">
          <a:avLst/>
        </a:prstGeom>
        <a:gradFill rotWithShape="0">
          <a:gsLst>
            <a:gs pos="0">
              <a:schemeClr val="accent2">
                <a:hueOff val="-148185"/>
                <a:satOff val="-8000"/>
                <a:lumOff val="-6118"/>
                <a:alphaOff val="0"/>
                <a:tint val="96000"/>
                <a:lumMod val="100000"/>
              </a:schemeClr>
            </a:gs>
            <a:gs pos="78000">
              <a:schemeClr val="accent2">
                <a:hueOff val="-148185"/>
                <a:satOff val="-8000"/>
                <a:lumOff val="-611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900" kern="1200" dirty="0">
              <a:solidFill>
                <a:schemeClr val="tx1"/>
              </a:solidFill>
            </a:rPr>
            <a:t>The responsibilities of the committee under legislation have not </a:t>
          </a:r>
          <a:r>
            <a:rPr lang="en-CA" sz="1900" kern="1200" dirty="0" err="1">
              <a:solidFill>
                <a:schemeClr val="tx1"/>
              </a:solidFill>
            </a:rPr>
            <a:t>changed.This</a:t>
          </a:r>
          <a:r>
            <a:rPr lang="en-CA" sz="1900" kern="1200" dirty="0">
              <a:solidFill>
                <a:schemeClr val="tx1"/>
              </a:solidFill>
            </a:rPr>
            <a:t> includes inspections and investigations.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36845" y="1744497"/>
        <a:ext cx="6555114" cy="681087"/>
      </dsp:txXfrm>
    </dsp:sp>
    <dsp:sp modelId="{CBEDB316-30E0-4F12-9114-E9CC99251234}">
      <dsp:nvSpPr>
        <dsp:cNvPr id="0" name=""/>
        <dsp:cNvSpPr/>
      </dsp:nvSpPr>
      <dsp:spPr>
        <a:xfrm>
          <a:off x="0" y="2517150"/>
          <a:ext cx="6628804" cy="754777"/>
        </a:xfrm>
        <a:prstGeom prst="roundRect">
          <a:avLst/>
        </a:prstGeom>
        <a:gradFill rotWithShape="0">
          <a:gsLst>
            <a:gs pos="0">
              <a:schemeClr val="accent2">
                <a:hueOff val="-222278"/>
                <a:satOff val="-11999"/>
                <a:lumOff val="-9176"/>
                <a:alphaOff val="0"/>
                <a:tint val="96000"/>
                <a:lumMod val="100000"/>
              </a:schemeClr>
            </a:gs>
            <a:gs pos="78000">
              <a:schemeClr val="accent2">
                <a:hueOff val="-222278"/>
                <a:satOff val="-11999"/>
                <a:lumOff val="-9176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900" kern="1200" dirty="0">
              <a:solidFill>
                <a:schemeClr val="tx1"/>
              </a:solidFill>
            </a:rPr>
            <a:t>Meetings can be conducted in multiple, contactless formats.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36845" y="2553995"/>
        <a:ext cx="6555114" cy="681087"/>
      </dsp:txXfrm>
    </dsp:sp>
    <dsp:sp modelId="{6B0F0F23-EF3C-43B8-8A59-2229A7EAA291}">
      <dsp:nvSpPr>
        <dsp:cNvPr id="0" name=""/>
        <dsp:cNvSpPr/>
      </dsp:nvSpPr>
      <dsp:spPr>
        <a:xfrm>
          <a:off x="0" y="3326648"/>
          <a:ext cx="6628804" cy="754777"/>
        </a:xfrm>
        <a:prstGeom prst="roundRect">
          <a:avLst/>
        </a:prstGeom>
        <a:gradFill rotWithShape="0">
          <a:gsLst>
            <a:gs pos="0">
              <a:schemeClr val="accent2">
                <a:hueOff val="-296370"/>
                <a:satOff val="-15999"/>
                <a:lumOff val="-12235"/>
                <a:alphaOff val="0"/>
                <a:tint val="96000"/>
                <a:lumMod val="100000"/>
              </a:schemeClr>
            </a:gs>
            <a:gs pos="78000">
              <a:schemeClr val="accent2">
                <a:hueOff val="-296370"/>
                <a:satOff val="-15999"/>
                <a:lumOff val="-1223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900" kern="1200" dirty="0">
              <a:solidFill>
                <a:schemeClr val="tx1"/>
              </a:solidFill>
            </a:rPr>
            <a:t>Exposure control plans must be developed in consultation with the committee.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36845" y="3363493"/>
        <a:ext cx="6555114" cy="681087"/>
      </dsp:txXfrm>
    </dsp:sp>
    <dsp:sp modelId="{067E0A9E-ED59-4129-BEF2-254E5FAF9A4E}">
      <dsp:nvSpPr>
        <dsp:cNvPr id="0" name=""/>
        <dsp:cNvSpPr/>
      </dsp:nvSpPr>
      <dsp:spPr>
        <a:xfrm>
          <a:off x="0" y="4136146"/>
          <a:ext cx="6628804" cy="754777"/>
        </a:xfrm>
        <a:prstGeom prst="roundRect">
          <a:avLst/>
        </a:prstGeom>
        <a:gradFill rotWithShape="0">
          <a:gsLst>
            <a:gs pos="0">
              <a:schemeClr val="accent2">
                <a:hueOff val="-370463"/>
                <a:satOff val="-19999"/>
                <a:lumOff val="-15294"/>
                <a:alphaOff val="0"/>
                <a:tint val="96000"/>
                <a:lumMod val="100000"/>
              </a:schemeClr>
            </a:gs>
            <a:gs pos="78000">
              <a:schemeClr val="accent2">
                <a:hueOff val="-370463"/>
                <a:satOff val="-19999"/>
                <a:lumOff val="-1529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900" kern="1200" dirty="0">
              <a:solidFill>
                <a:schemeClr val="tx1"/>
              </a:solidFill>
            </a:rPr>
            <a:t>You as a worker still have the same rights to participate.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36845" y="4172991"/>
        <a:ext cx="6555114" cy="6810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AF3279-AA7F-4A54-933E-BB8E6912D9A2}">
      <dsp:nvSpPr>
        <dsp:cNvPr id="0" name=""/>
        <dsp:cNvSpPr/>
      </dsp:nvSpPr>
      <dsp:spPr>
        <a:xfrm>
          <a:off x="0" y="280380"/>
          <a:ext cx="6628804" cy="83537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b="1" kern="1200"/>
            <a:t>This fundamental right has not changed due to the COVID-19 pandemic.</a:t>
          </a:r>
          <a:endParaRPr lang="en-US" sz="2100" kern="1200"/>
        </a:p>
      </dsp:txBody>
      <dsp:txXfrm>
        <a:off x="40780" y="321160"/>
        <a:ext cx="6547244" cy="753819"/>
      </dsp:txXfrm>
    </dsp:sp>
    <dsp:sp modelId="{945AA886-934B-4A80-84F6-F8DB7D316B55}">
      <dsp:nvSpPr>
        <dsp:cNvPr id="0" name=""/>
        <dsp:cNvSpPr/>
      </dsp:nvSpPr>
      <dsp:spPr>
        <a:xfrm>
          <a:off x="0" y="1176240"/>
          <a:ext cx="6628804" cy="835379"/>
        </a:xfrm>
        <a:prstGeom prst="roundRect">
          <a:avLst/>
        </a:prstGeom>
        <a:gradFill rotWithShape="0">
          <a:gsLst>
            <a:gs pos="0">
              <a:schemeClr val="accent2">
                <a:hueOff val="-92616"/>
                <a:satOff val="-5000"/>
                <a:lumOff val="-3823"/>
                <a:alphaOff val="0"/>
                <a:tint val="96000"/>
                <a:lumMod val="100000"/>
              </a:schemeClr>
            </a:gs>
            <a:gs pos="78000">
              <a:schemeClr val="accent2">
                <a:hueOff val="-92616"/>
                <a:satOff val="-5000"/>
                <a:lumOff val="-382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/>
            <a:t>The steps of a lawful refusal of unsafe work must be followed.</a:t>
          </a:r>
          <a:endParaRPr lang="en-US" sz="2100" kern="1200"/>
        </a:p>
      </dsp:txBody>
      <dsp:txXfrm>
        <a:off x="40780" y="1217020"/>
        <a:ext cx="6547244" cy="753819"/>
      </dsp:txXfrm>
    </dsp:sp>
    <dsp:sp modelId="{340C5F35-E48E-4F58-B556-DA8F8C3BAB58}">
      <dsp:nvSpPr>
        <dsp:cNvPr id="0" name=""/>
        <dsp:cNvSpPr/>
      </dsp:nvSpPr>
      <dsp:spPr>
        <a:xfrm>
          <a:off x="0" y="2072100"/>
          <a:ext cx="6628804" cy="835379"/>
        </a:xfrm>
        <a:prstGeom prst="roundRect">
          <a:avLst/>
        </a:prstGeom>
        <a:gradFill rotWithShape="0">
          <a:gsLst>
            <a:gs pos="0">
              <a:schemeClr val="accent2">
                <a:hueOff val="-185232"/>
                <a:satOff val="-9999"/>
                <a:lumOff val="-7647"/>
                <a:alphaOff val="0"/>
                <a:tint val="96000"/>
                <a:lumMod val="100000"/>
              </a:schemeClr>
            </a:gs>
            <a:gs pos="78000">
              <a:schemeClr val="accent2">
                <a:hueOff val="-185232"/>
                <a:satOff val="-9999"/>
                <a:lumOff val="-764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/>
            <a:t>Each refusal will be determined on its merits. </a:t>
          </a:r>
          <a:endParaRPr lang="en-US" sz="2100" kern="1200"/>
        </a:p>
      </dsp:txBody>
      <dsp:txXfrm>
        <a:off x="40780" y="2112880"/>
        <a:ext cx="6547244" cy="753819"/>
      </dsp:txXfrm>
    </dsp:sp>
    <dsp:sp modelId="{209A1822-1BB7-4468-9ED6-DBEBC9571437}">
      <dsp:nvSpPr>
        <dsp:cNvPr id="0" name=""/>
        <dsp:cNvSpPr/>
      </dsp:nvSpPr>
      <dsp:spPr>
        <a:xfrm>
          <a:off x="0" y="2967960"/>
          <a:ext cx="6628804" cy="835379"/>
        </a:xfrm>
        <a:prstGeom prst="roundRect">
          <a:avLst/>
        </a:prstGeom>
        <a:gradFill rotWithShape="0">
          <a:gsLst>
            <a:gs pos="0">
              <a:schemeClr val="accent2">
                <a:hueOff val="-277847"/>
                <a:satOff val="-14999"/>
                <a:lumOff val="-11470"/>
                <a:alphaOff val="0"/>
                <a:tint val="96000"/>
                <a:lumMod val="100000"/>
              </a:schemeClr>
            </a:gs>
            <a:gs pos="78000">
              <a:schemeClr val="accent2">
                <a:hueOff val="-277847"/>
                <a:satOff val="-14999"/>
                <a:lumOff val="-1147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/>
            <a:t>Specific consideration for the individual worker will be made. </a:t>
          </a:r>
          <a:endParaRPr lang="en-US" sz="2100" kern="1200"/>
        </a:p>
      </dsp:txBody>
      <dsp:txXfrm>
        <a:off x="40780" y="3008740"/>
        <a:ext cx="6547244" cy="753819"/>
      </dsp:txXfrm>
    </dsp:sp>
    <dsp:sp modelId="{8FC2AF33-6041-438C-920C-BB8A9E6C2804}">
      <dsp:nvSpPr>
        <dsp:cNvPr id="0" name=""/>
        <dsp:cNvSpPr/>
      </dsp:nvSpPr>
      <dsp:spPr>
        <a:xfrm>
          <a:off x="0" y="3863820"/>
          <a:ext cx="6628804" cy="835379"/>
        </a:xfrm>
        <a:prstGeom prst="roundRect">
          <a:avLst/>
        </a:prstGeom>
        <a:gradFill rotWithShape="0">
          <a:gsLst>
            <a:gs pos="0">
              <a:schemeClr val="accent2">
                <a:hueOff val="-370463"/>
                <a:satOff val="-19999"/>
                <a:lumOff val="-15294"/>
                <a:alphaOff val="0"/>
                <a:tint val="96000"/>
                <a:lumMod val="100000"/>
              </a:schemeClr>
            </a:gs>
            <a:gs pos="78000">
              <a:schemeClr val="accent2">
                <a:hueOff val="-370463"/>
                <a:satOff val="-19999"/>
                <a:lumOff val="-1529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/>
            <a:t>Controls in place, possibility of distancing, presence of the virus in community and other factors will be considered.</a:t>
          </a:r>
          <a:endParaRPr lang="en-US" sz="2100" kern="1200"/>
        </a:p>
      </dsp:txBody>
      <dsp:txXfrm>
        <a:off x="40780" y="3904600"/>
        <a:ext cx="6547244" cy="7538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0DD59C-F909-41BC-A383-F94225A16975}">
      <dsp:nvSpPr>
        <dsp:cNvPr id="0" name=""/>
        <dsp:cNvSpPr/>
      </dsp:nvSpPr>
      <dsp:spPr>
        <a:xfrm>
          <a:off x="0" y="0"/>
          <a:ext cx="97488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2DAF20-14C5-4949-89B0-B0BC0D1DF06D}">
      <dsp:nvSpPr>
        <dsp:cNvPr id="0" name=""/>
        <dsp:cNvSpPr/>
      </dsp:nvSpPr>
      <dsp:spPr>
        <a:xfrm>
          <a:off x="0" y="0"/>
          <a:ext cx="1949767" cy="4559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300" b="1" kern="1200"/>
            <a:t>This pandemic will end, and workplaces will begin to recover. The recovery will be gradual and the Joint Health and Safety Committee must be involved.</a:t>
          </a:r>
          <a:endParaRPr lang="en-US" sz="2300" kern="1200"/>
        </a:p>
      </dsp:txBody>
      <dsp:txXfrm>
        <a:off x="0" y="0"/>
        <a:ext cx="1949767" cy="4559300"/>
      </dsp:txXfrm>
    </dsp:sp>
    <dsp:sp modelId="{389B8ADC-40D4-404B-8551-40787BBC1AFC}">
      <dsp:nvSpPr>
        <dsp:cNvPr id="0" name=""/>
        <dsp:cNvSpPr/>
      </dsp:nvSpPr>
      <dsp:spPr>
        <a:xfrm>
          <a:off x="2095999" y="71239"/>
          <a:ext cx="7652837" cy="1424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300" kern="1200"/>
            <a:t>The Medical Health Officer will continue to issue orders and guidance for the recovery.</a:t>
          </a:r>
          <a:endParaRPr lang="en-US" sz="3300" kern="1200"/>
        </a:p>
      </dsp:txBody>
      <dsp:txXfrm>
        <a:off x="2095999" y="71239"/>
        <a:ext cx="7652837" cy="1424781"/>
      </dsp:txXfrm>
    </dsp:sp>
    <dsp:sp modelId="{268A48A0-7AF9-4F03-A339-2B6F58E85717}">
      <dsp:nvSpPr>
        <dsp:cNvPr id="0" name=""/>
        <dsp:cNvSpPr/>
      </dsp:nvSpPr>
      <dsp:spPr>
        <a:xfrm>
          <a:off x="1949767" y="1496020"/>
          <a:ext cx="77990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97B048-3F20-4D23-BC53-21BB978851A4}">
      <dsp:nvSpPr>
        <dsp:cNvPr id="0" name=""/>
        <dsp:cNvSpPr/>
      </dsp:nvSpPr>
      <dsp:spPr>
        <a:xfrm>
          <a:off x="2095999" y="1567259"/>
          <a:ext cx="7652837" cy="1424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300" kern="1200"/>
            <a:t>We must not forget what has been learned in response to this crisis. </a:t>
          </a:r>
          <a:endParaRPr lang="en-US" sz="3300" kern="1200"/>
        </a:p>
      </dsp:txBody>
      <dsp:txXfrm>
        <a:off x="2095999" y="1567259"/>
        <a:ext cx="7652837" cy="1424781"/>
      </dsp:txXfrm>
    </dsp:sp>
    <dsp:sp modelId="{AADE292D-7325-491C-B161-DBD0BD69FD51}">
      <dsp:nvSpPr>
        <dsp:cNvPr id="0" name=""/>
        <dsp:cNvSpPr/>
      </dsp:nvSpPr>
      <dsp:spPr>
        <a:xfrm>
          <a:off x="1949767" y="2992040"/>
          <a:ext cx="77990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C951BB-16D7-442E-AA9C-0004A0FC3E73}">
      <dsp:nvSpPr>
        <dsp:cNvPr id="0" name=""/>
        <dsp:cNvSpPr/>
      </dsp:nvSpPr>
      <dsp:spPr>
        <a:xfrm>
          <a:off x="2095999" y="3063279"/>
          <a:ext cx="7652837" cy="1424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300" kern="1200"/>
            <a:t>Our workplaces may forever be changed by our understanding of this pandemic.</a:t>
          </a:r>
          <a:endParaRPr lang="en-US" sz="3300" kern="1200"/>
        </a:p>
      </dsp:txBody>
      <dsp:txXfrm>
        <a:off x="2095999" y="3063279"/>
        <a:ext cx="7652837" cy="1424781"/>
      </dsp:txXfrm>
    </dsp:sp>
    <dsp:sp modelId="{2E3852F3-4525-4BEA-888C-11718DDC8C41}">
      <dsp:nvSpPr>
        <dsp:cNvPr id="0" name=""/>
        <dsp:cNvSpPr/>
      </dsp:nvSpPr>
      <dsp:spPr>
        <a:xfrm>
          <a:off x="1949767" y="4488060"/>
          <a:ext cx="77990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E13995-E036-46A6-955A-7979144DC717}">
      <dsp:nvSpPr>
        <dsp:cNvPr id="0" name=""/>
        <dsp:cNvSpPr/>
      </dsp:nvSpPr>
      <dsp:spPr>
        <a:xfrm>
          <a:off x="0" y="194565"/>
          <a:ext cx="6628804" cy="223762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4000" kern="1200"/>
            <a:t>OH&amp;S Committee Role During COVID-19</a:t>
          </a:r>
          <a:endParaRPr lang="en-US" sz="4000" kern="1200"/>
        </a:p>
      </dsp:txBody>
      <dsp:txXfrm>
        <a:off x="109232" y="303797"/>
        <a:ext cx="6410340" cy="2019161"/>
      </dsp:txXfrm>
    </dsp:sp>
    <dsp:sp modelId="{8639F170-F941-45E8-B929-B3EB93DE677A}">
      <dsp:nvSpPr>
        <dsp:cNvPr id="0" name=""/>
        <dsp:cNvSpPr/>
      </dsp:nvSpPr>
      <dsp:spPr>
        <a:xfrm>
          <a:off x="0" y="2547390"/>
          <a:ext cx="6628804" cy="2237625"/>
        </a:xfrm>
        <a:prstGeom prst="roundRect">
          <a:avLst/>
        </a:prstGeom>
        <a:gradFill rotWithShape="0">
          <a:gsLst>
            <a:gs pos="0">
              <a:schemeClr val="accent2">
                <a:hueOff val="-370463"/>
                <a:satOff val="-19999"/>
                <a:lumOff val="-15294"/>
                <a:alphaOff val="0"/>
                <a:tint val="96000"/>
                <a:lumMod val="100000"/>
              </a:schemeClr>
            </a:gs>
            <a:gs pos="78000">
              <a:schemeClr val="accent2">
                <a:hueOff val="-370463"/>
                <a:satOff val="-19999"/>
                <a:lumOff val="-1529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4000" kern="1200"/>
            <a:t>Mental Health during COVID-19 - Building Psychologically Healthy Workplaces </a:t>
          </a:r>
          <a:endParaRPr lang="en-US" sz="4000" kern="1200"/>
        </a:p>
      </dsp:txBody>
      <dsp:txXfrm>
        <a:off x="109232" y="2656622"/>
        <a:ext cx="6410340" cy="201916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050C6-3B06-486E-A991-FC711B91372D}">
      <dsp:nvSpPr>
        <dsp:cNvPr id="0" name=""/>
        <dsp:cNvSpPr/>
      </dsp:nvSpPr>
      <dsp:spPr>
        <a:xfrm>
          <a:off x="552083" y="567886"/>
          <a:ext cx="1544062" cy="154406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78CB78-6A9C-4D6A-A0E2-83B32FB75CD9}">
      <dsp:nvSpPr>
        <dsp:cNvPr id="0" name=""/>
        <dsp:cNvSpPr/>
      </dsp:nvSpPr>
      <dsp:spPr>
        <a:xfrm>
          <a:off x="881146" y="896949"/>
          <a:ext cx="885937" cy="8859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051DB6-0D38-44A4-8FC3-AAD80EDD3C90}">
      <dsp:nvSpPr>
        <dsp:cNvPr id="0" name=""/>
        <dsp:cNvSpPr/>
      </dsp:nvSpPr>
      <dsp:spPr>
        <a:xfrm>
          <a:off x="58490" y="2592886"/>
          <a:ext cx="253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Q &amp; A from Webinar </a:t>
          </a:r>
          <a:r>
            <a:rPr lang="en-US" sz="1500" kern="1200">
              <a:hlinkClick xmlns:r="http://schemas.openxmlformats.org/officeDocument/2006/relationships" r:id="rId3"/>
            </a:rPr>
            <a:t>sfl@sfl.sk.ca</a:t>
          </a:r>
          <a:endParaRPr lang="en-US" sz="1500" kern="1200"/>
        </a:p>
      </dsp:txBody>
      <dsp:txXfrm>
        <a:off x="58490" y="2592886"/>
        <a:ext cx="2531250" cy="720000"/>
      </dsp:txXfrm>
    </dsp:sp>
    <dsp:sp modelId="{D3391C8F-3B3C-424B-A410-60C6E2B442B6}">
      <dsp:nvSpPr>
        <dsp:cNvPr id="0" name=""/>
        <dsp:cNvSpPr/>
      </dsp:nvSpPr>
      <dsp:spPr>
        <a:xfrm>
          <a:off x="3526302" y="567886"/>
          <a:ext cx="1544062" cy="154406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3F7689-4965-4E63-85AD-B36547AE49F7}">
      <dsp:nvSpPr>
        <dsp:cNvPr id="0" name=""/>
        <dsp:cNvSpPr/>
      </dsp:nvSpPr>
      <dsp:spPr>
        <a:xfrm>
          <a:off x="3855365" y="896949"/>
          <a:ext cx="885937" cy="885937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86496A-C89C-47E5-B9AE-96FF769086F5}">
      <dsp:nvSpPr>
        <dsp:cNvPr id="0" name=""/>
        <dsp:cNvSpPr/>
      </dsp:nvSpPr>
      <dsp:spPr>
        <a:xfrm>
          <a:off x="3032709" y="2592886"/>
          <a:ext cx="253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 dirty="0"/>
            <a:t>Booking a webinar for your local </a:t>
          </a:r>
          <a:r>
            <a:rPr lang="en-US" sz="1500" kern="1200" dirty="0">
              <a:hlinkClick xmlns:r="http://schemas.openxmlformats.org/officeDocument/2006/relationships" r:id="rId6"/>
            </a:rPr>
            <a:t>d.Kapacila@sfl.sk.ca</a:t>
          </a:r>
          <a:r>
            <a:rPr lang="en-US" sz="1500" kern="1200" dirty="0"/>
            <a:t> </a:t>
          </a:r>
        </a:p>
      </dsp:txBody>
      <dsp:txXfrm>
        <a:off x="3032709" y="2592886"/>
        <a:ext cx="2531250" cy="720000"/>
      </dsp:txXfrm>
    </dsp:sp>
    <dsp:sp modelId="{FB71F3D4-CA36-43A3-8440-1FEA8BD6EA48}">
      <dsp:nvSpPr>
        <dsp:cNvPr id="0" name=""/>
        <dsp:cNvSpPr/>
      </dsp:nvSpPr>
      <dsp:spPr>
        <a:xfrm>
          <a:off x="6500521" y="567886"/>
          <a:ext cx="1544062" cy="154406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A94164-6D0A-4695-AAE0-A99409FA7050}">
      <dsp:nvSpPr>
        <dsp:cNvPr id="0" name=""/>
        <dsp:cNvSpPr/>
      </dsp:nvSpPr>
      <dsp:spPr>
        <a:xfrm>
          <a:off x="6829584" y="896949"/>
          <a:ext cx="885937" cy="88593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82F9B9-2A29-41E4-BBF1-291F0D66397D}">
      <dsp:nvSpPr>
        <dsp:cNvPr id="0" name=""/>
        <dsp:cNvSpPr/>
      </dsp:nvSpPr>
      <dsp:spPr>
        <a:xfrm>
          <a:off x="6006927" y="2592886"/>
          <a:ext cx="253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 dirty="0"/>
            <a:t>Contact an </a:t>
          </a:r>
          <a:r>
            <a:rPr lang="en-US" sz="1500" kern="1200" dirty="0" err="1"/>
            <a:t>oh&amp;s</a:t>
          </a:r>
          <a:r>
            <a:rPr lang="en-US" sz="1500" kern="1200" dirty="0"/>
            <a:t> officer at 1-800-567-7233</a:t>
          </a:r>
        </a:p>
      </dsp:txBody>
      <dsp:txXfrm>
        <a:off x="6006927" y="2592886"/>
        <a:ext cx="2531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68210-739B-42FE-BAB3-7E889739AF7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D69FB-7E6A-42DB-AE1A-540200A86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102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9B1E658-F22A-4491-9B8D-344957BE5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149D6F25-9607-4EDF-95AE-1B5048538050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7334" y="6144020"/>
            <a:ext cx="463041" cy="524933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9062043" y="-8467"/>
            <a:ext cx="4763558" cy="7186507"/>
            <a:chOff x="9034611" y="-8467"/>
            <a:chExt cx="4763558" cy="718650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10369569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9034611" y="400145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Isosceles Triangle 23"/>
            <p:cNvSpPr/>
            <p:nvPr/>
          </p:nvSpPr>
          <p:spPr>
            <a:xfrm>
              <a:off x="10371666" y="3048000"/>
              <a:ext cx="1820334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10368492" y="-8467"/>
              <a:ext cx="1820334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1219747" y="-8467"/>
              <a:ext cx="969077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 userDrawn="1"/>
          </p:nvSpPr>
          <p:spPr>
            <a:xfrm>
              <a:off x="10969625" y="3589867"/>
              <a:ext cx="1219200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15C9E9A-07CB-4DCC-B75E-543FAFBFD670}"/>
              </a:ext>
            </a:extLst>
          </p:cNvPr>
          <p:cNvSpPr txBox="1"/>
          <p:nvPr userDrawn="1"/>
        </p:nvSpPr>
        <p:spPr>
          <a:xfrm>
            <a:off x="1140375" y="6271551"/>
            <a:ext cx="3739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Saskatchewan Federation of Labour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90E0B-DAAB-4F66-9292-904FF45EE4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56744" y="1687808"/>
            <a:ext cx="8478511" cy="2315938"/>
          </a:xfrm>
        </p:spPr>
        <p:txBody>
          <a:bodyPr>
            <a:noAutofit/>
          </a:bodyPr>
          <a:lstStyle/>
          <a:p>
            <a:pPr algn="ctr"/>
            <a:r>
              <a:rPr lang="en-CA" sz="6600" b="1" dirty="0"/>
              <a:t>RIGHTS &amp; RESPONSIBILITIES IN THE TIME OF COVID-19</a:t>
            </a:r>
            <a:endParaRPr lang="en-CA" sz="7200" dirty="0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5A7802B6-FF37-40CF-A7E2-6F2A0D9A9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3" descr="A picture containing shirt, drawing&#10;&#10;Description automatically generated">
            <a:extLst>
              <a:ext uri="{FF2B5EF4-FFF2-40B4-BE49-F238E27FC236}">
                <a16:creationId xmlns:a16="http://schemas.microsoft.com/office/drawing/2014/main" id="{11B13F44-8A9C-42AF-9DA3-62C7CCCAA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599" y="5029200"/>
            <a:ext cx="3352799" cy="1298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737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>
            <a:extLst>
              <a:ext uri="{FF2B5EF4-FFF2-40B4-BE49-F238E27FC236}">
                <a16:creationId xmlns:a16="http://schemas.microsoft.com/office/drawing/2014/main" id="{D920209C-E85B-4D6F-A56F-724F5ADA81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9125522E-1DFD-4F78-912B-B922A2D39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FDA72C10-FE9D-49B3-80CB-A7EE8BCB38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23">
              <a:extLst>
                <a:ext uri="{FF2B5EF4-FFF2-40B4-BE49-F238E27FC236}">
                  <a16:creationId xmlns:a16="http://schemas.microsoft.com/office/drawing/2014/main" id="{6E7DF470-1055-45E4-AB9D-11E42EC53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Rectangle 25">
              <a:extLst>
                <a:ext uri="{FF2B5EF4-FFF2-40B4-BE49-F238E27FC236}">
                  <a16:creationId xmlns:a16="http://schemas.microsoft.com/office/drawing/2014/main" id="{6AA35CFF-3837-4B7F-B875-718AC2E14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Isosceles Triangle 49">
              <a:extLst>
                <a:ext uri="{FF2B5EF4-FFF2-40B4-BE49-F238E27FC236}">
                  <a16:creationId xmlns:a16="http://schemas.microsoft.com/office/drawing/2014/main" id="{62F41804-A347-47E3-8BD8-BD00CF2F64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27">
              <a:extLst>
                <a:ext uri="{FF2B5EF4-FFF2-40B4-BE49-F238E27FC236}">
                  <a16:creationId xmlns:a16="http://schemas.microsoft.com/office/drawing/2014/main" id="{76894B81-EE9C-4546-BCFA-DD9ED2C0AD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2" name="Rectangle 28">
              <a:extLst>
                <a:ext uri="{FF2B5EF4-FFF2-40B4-BE49-F238E27FC236}">
                  <a16:creationId xmlns:a16="http://schemas.microsoft.com/office/drawing/2014/main" id="{3AF181D1-71AC-43D8-A6E1-D4C488D5DC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3" name="Rectangle 29">
              <a:extLst>
                <a:ext uri="{FF2B5EF4-FFF2-40B4-BE49-F238E27FC236}">
                  <a16:creationId xmlns:a16="http://schemas.microsoft.com/office/drawing/2014/main" id="{4132D661-917C-4D2D-8E37-8590B55D9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4" name="Isosceles Triangle 53">
              <a:extLst>
                <a:ext uri="{FF2B5EF4-FFF2-40B4-BE49-F238E27FC236}">
                  <a16:creationId xmlns:a16="http://schemas.microsoft.com/office/drawing/2014/main" id="{7969643D-8B71-434D-A235-68CB241F9D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5" name="Isosceles Triangle 54">
              <a:extLst>
                <a:ext uri="{FF2B5EF4-FFF2-40B4-BE49-F238E27FC236}">
                  <a16:creationId xmlns:a16="http://schemas.microsoft.com/office/drawing/2014/main" id="{DF15C24A-4BCF-47C0-B2FA-76A0EF3384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B0FC679-2DEE-4337-8D3E-1A5969BD9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b="1"/>
              <a:t>RIGHT TO KNOW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63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6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7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70" name="Rectangle 69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" name="Content Placeholder 1">
            <a:extLst>
              <a:ext uri="{FF2B5EF4-FFF2-40B4-BE49-F238E27FC236}">
                <a16:creationId xmlns:a16="http://schemas.microsoft.com/office/drawing/2014/main" id="{615C72F4-64C3-4836-9284-0EF3145A2B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1800483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5634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D920209C-E85B-4D6F-A56F-724F5ADA81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125522E-1DFD-4F78-912B-B922A2D39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DA72C10-FE9D-49B3-80CB-A7EE8BCB38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6E7DF470-1055-45E4-AB9D-11E42EC53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6AA35CFF-3837-4B7F-B875-718AC2E14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62F41804-A347-47E3-8BD8-BD00CF2F64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76894B81-EE9C-4546-BCFA-DD9ED2C0AD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AF181D1-71AC-43D8-A6E1-D4C488D5DC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4132D661-917C-4D2D-8E37-8590B55D9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7969643D-8B71-434D-A235-68CB241F9D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DF15C24A-4BCF-47C0-B2FA-76A0EF3384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7B5B629-AECA-420F-BC0C-5C9A79156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b="1"/>
              <a:t>RIGHT TO PARTICIPATE</a:t>
            </a:r>
            <a:endParaRPr lang="en-US" sz="440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5063D30C-29AE-40DC-9999-CAC994AB2C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9080689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8668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D920209C-E85B-4D6F-A56F-724F5ADA81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125522E-1DFD-4F78-912B-B922A2D39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DA72C10-FE9D-49B3-80CB-A7EE8BCB38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6E7DF470-1055-45E4-AB9D-11E42EC53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6AA35CFF-3837-4B7F-B875-718AC2E14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62F41804-A347-47E3-8BD8-BD00CF2F64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76894B81-EE9C-4546-BCFA-DD9ED2C0AD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AF181D1-71AC-43D8-A6E1-D4C488D5DC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4132D661-917C-4D2D-8E37-8590B55D9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7969643D-8B71-434D-A235-68CB241F9D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DF15C24A-4BCF-47C0-B2FA-76A0EF3384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762FE19-A983-43FC-B204-331A4217D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b="1"/>
              <a:t>RIGHT TO REFUSE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1">
            <a:extLst>
              <a:ext uri="{FF2B5EF4-FFF2-40B4-BE49-F238E27FC236}">
                <a16:creationId xmlns:a16="http://schemas.microsoft.com/office/drawing/2014/main" id="{5E57ECB3-EEFD-4A25-B536-C2ECC054FA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978501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5524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F137E30C-27D6-41BC-95E8-FAAB7E14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300" b="1" dirty="0"/>
              <a:t>DISCRIMINATORY ACTIONS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3118D12-1862-4E06-8DED-8C3FE73AC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buNone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Workers are not to be punished for exercising their rights at work, including following the orders of the Medical Health Officer. This includes:</a:t>
            </a:r>
          </a:p>
          <a:p>
            <a:pPr defTabSz="457200">
              <a:buFont typeface="Wingdings 3" charset="2"/>
              <a:buChar char="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suspension, layoff or dismissal;</a:t>
            </a:r>
          </a:p>
          <a:p>
            <a:pPr defTabSz="457200">
              <a:buFont typeface="Wingdings 3" charset="2"/>
              <a:buChar char="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demotion or loss of opportunity for promotion;</a:t>
            </a:r>
          </a:p>
          <a:p>
            <a:pPr defTabSz="457200">
              <a:buFont typeface="Wingdings 3" charset="2"/>
              <a:buChar char="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transfer of duties, change of location of workplace, reduction in wages or change in working hours;</a:t>
            </a:r>
          </a:p>
          <a:p>
            <a:pPr defTabSz="457200">
              <a:buFont typeface="Wingdings 3" charset="2"/>
              <a:buChar char="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coercion or intimidation;</a:t>
            </a:r>
          </a:p>
          <a:p>
            <a:pPr defTabSz="457200">
              <a:buFont typeface="Wingdings 3" charset="2"/>
              <a:buChar char="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imposition of any discipline, reprimand or other penalty;</a:t>
            </a:r>
          </a:p>
          <a:p>
            <a:pPr defTabSz="457200">
              <a:buFont typeface="Wingdings 3" charset="2"/>
              <a:buChar char="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discontinuation or elimination of the job of the worker. </a:t>
            </a:r>
          </a:p>
        </p:txBody>
      </p:sp>
    </p:spTree>
    <p:extLst>
      <p:ext uri="{BB962C8B-B14F-4D97-AF65-F5344CB8AC3E}">
        <p14:creationId xmlns:p14="http://schemas.microsoft.com/office/powerpoint/2010/main" val="2564421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A5E1815-3407-49BF-9835-EFFE92DD5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2446866" cy="774700"/>
          </a:xfrm>
        </p:spPr>
        <p:txBody>
          <a:bodyPr/>
          <a:lstStyle/>
          <a:p>
            <a:r>
              <a:rPr lang="en-US" b="1" dirty="0"/>
              <a:t>RECOVERY</a:t>
            </a:r>
            <a:endParaRPr lang="en-CA" b="1" dirty="0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F254ACD5-A8C0-4E2C-A5F5-BB521C491C1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7862" y="1384300"/>
          <a:ext cx="9748837" cy="4559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6062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D920209C-E85B-4D6F-A56F-724F5ADA81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125522E-1DFD-4F78-912B-B922A2D39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DA72C10-FE9D-49B3-80CB-A7EE8BCB38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6E7DF470-1055-45E4-AB9D-11E42EC53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6AA35CFF-3837-4B7F-B875-718AC2E14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62F41804-A347-47E3-8BD8-BD00CF2F64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76894B81-EE9C-4546-BCFA-DD9ED2C0AD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AF181D1-71AC-43D8-A6E1-D4C488D5DC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4132D661-917C-4D2D-8E37-8590B55D9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7969643D-8B71-434D-A235-68CB241F9D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DF15C24A-4BCF-47C0-B2FA-76A0EF3384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6A2D52E-AA1F-4664-AEA7-7670C98D3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b="1"/>
              <a:t>ADDITIONAL WEBINARS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20BC4709-18F3-480F-8B0C-B106F047A1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547224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1458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7F837222-38F0-4E16-A08B-BAEB56CD67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7997585"/>
              </p:ext>
            </p:extLst>
          </p:nvPr>
        </p:nvGraphicFramePr>
        <p:xfrm>
          <a:off x="677334" y="2367627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3D7DE14B-7DA4-45A0-852F-9D63FABC9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FOLLOW UP HELP AND ADVICE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266231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DA0F061E-476E-443F-8530-77073CB78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Questions During the Webinar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D1AB44-E024-467F-B959-6A65DBBA0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9563" y="2160589"/>
            <a:ext cx="4064439" cy="3880773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dirty="0">
              <a:hlinkClick r:id="rId2"/>
            </a:endParaRPr>
          </a:p>
          <a:p>
            <a:r>
              <a:rPr lang="en-US" dirty="0"/>
              <a:t>Q&amp;A feature at the bottom of your screen.</a:t>
            </a:r>
          </a:p>
          <a:p>
            <a:r>
              <a:rPr lang="en-US" dirty="0"/>
              <a:t>If we can't get to your question, we will get back to you via email. </a:t>
            </a:r>
          </a:p>
          <a:p>
            <a:endParaRPr lang="en-US" dirty="0"/>
          </a:p>
        </p:txBody>
      </p:sp>
      <p:pic>
        <p:nvPicPr>
          <p:cNvPr id="5" name="Picture 4" descr="Many question marks on black background">
            <a:extLst>
              <a:ext uri="{FF2B5EF4-FFF2-40B4-BE49-F238E27FC236}">
                <a16:creationId xmlns:a16="http://schemas.microsoft.com/office/drawing/2014/main" id="{8E84823C-A415-4D8C-BF78-799F48898E7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013" r="2" b="2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19530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57712FCD-5D43-47C8-8D20-303190F6D2B0}"/>
              </a:ext>
            </a:extLst>
          </p:cNvPr>
          <p:cNvSpPr txBox="1"/>
          <p:nvPr/>
        </p:nvSpPr>
        <p:spPr>
          <a:xfrm>
            <a:off x="643467" y="816638"/>
            <a:ext cx="3367359" cy="5224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600" b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Prevention Through Education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32B3D-1342-409B-BAF1-EC2331A0D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b="1" dirty="0"/>
              <a:t>Our goal is to provide the education and resources necessary to effectively participate in health and safety at the workplace to prevent injury, illness, disease and death.</a:t>
            </a:r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310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E9952E9-8CB2-43AB-AA9B-F1736E1F1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b="1" dirty="0"/>
              <a:t>Objectives</a:t>
            </a:r>
            <a:endParaRPr lang="en-CA" b="1" dirty="0"/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62C95609-3A56-4963-B90A-50C9763BECC0}"/>
              </a:ext>
            </a:extLst>
          </p:cNvPr>
          <p:cNvSpPr txBox="1">
            <a:spLocks/>
          </p:cNvSpPr>
          <p:nvPr/>
        </p:nvSpPr>
        <p:spPr>
          <a:xfrm>
            <a:off x="5238044" y="2160589"/>
            <a:ext cx="456071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7B3645-958B-499F-BB69-D15A9C3B6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4552749"/>
          </a:xfrm>
        </p:spPr>
        <p:txBody>
          <a:bodyPr/>
          <a:lstStyle/>
          <a:p>
            <a:r>
              <a:rPr lang="en-CA" sz="3200" dirty="0">
                <a:solidFill>
                  <a:schemeClr val="tx1"/>
                </a:solidFill>
              </a:rPr>
              <a:t>Discuss legal responsibilities of parties in the workplace.</a:t>
            </a:r>
          </a:p>
          <a:p>
            <a:r>
              <a:rPr lang="en-CA" sz="3200" dirty="0">
                <a:solidFill>
                  <a:schemeClr val="tx1"/>
                </a:solidFill>
              </a:rPr>
              <a:t>Explain occupational health and safety rights.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01760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5400DEA-7952-49B5-A0A8-B14D76849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/>
              <a:t>OH&amp;S Responsibilities</a:t>
            </a:r>
            <a:endParaRPr lang="en-US" b="1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B779C2A2-5238-4423-A9C5-6E5E143E5816}"/>
              </a:ext>
            </a:extLst>
          </p:cNvPr>
          <p:cNvSpPr txBox="1">
            <a:spLocks/>
          </p:cNvSpPr>
          <p:nvPr/>
        </p:nvSpPr>
        <p:spPr>
          <a:xfrm>
            <a:off x="4978918" y="1109145"/>
            <a:ext cx="6341016" cy="4603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Under both provincial and federal legislation there are legal responsibilities.</a:t>
            </a:r>
          </a:p>
          <a:p>
            <a:r>
              <a:rPr lang="en-US" dirty="0"/>
              <a:t>Duties of Employers; SEA – Act, sections 3-8</a:t>
            </a:r>
          </a:p>
          <a:p>
            <a:r>
              <a:rPr lang="en-US" dirty="0"/>
              <a:t>Duties of Supervisors; SEA – Act, sections 3-9</a:t>
            </a:r>
          </a:p>
          <a:p>
            <a:r>
              <a:rPr lang="en-US" dirty="0"/>
              <a:t>Duties of Workers; SEA – Act., sections 3-10</a:t>
            </a:r>
          </a:p>
          <a:p>
            <a:r>
              <a:rPr lang="en-US" dirty="0"/>
              <a:t>WCB website – Information for Workers during COVID 19</a:t>
            </a:r>
          </a:p>
          <a:p>
            <a:r>
              <a:rPr lang="en-US" dirty="0"/>
              <a:t>Saskatchewan.ca – COVID 19 – Information for Workers</a:t>
            </a:r>
          </a:p>
          <a:p>
            <a:r>
              <a:rPr lang="en-US" dirty="0"/>
              <a:t>Canada </a:t>
            </a:r>
            <a:r>
              <a:rPr lang="en-US" dirty="0" err="1"/>
              <a:t>Labour</a:t>
            </a:r>
            <a:r>
              <a:rPr lang="en-US" dirty="0"/>
              <a:t> Code S. 124-5: Duties of Employers</a:t>
            </a:r>
          </a:p>
          <a:p>
            <a:r>
              <a:rPr lang="en-US" dirty="0"/>
              <a:t>Canada </a:t>
            </a:r>
            <a:r>
              <a:rPr lang="en-US" dirty="0" err="1"/>
              <a:t>Labour</a:t>
            </a:r>
            <a:r>
              <a:rPr lang="en-US" dirty="0"/>
              <a:t> Code S. 126: Duties of Employees</a:t>
            </a:r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36451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9C336E8-A248-40BE-B8F0-20A60B872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6389"/>
            <a:ext cx="10282766" cy="42783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3600" dirty="0">
                <a:solidFill>
                  <a:schemeClr val="tx1"/>
                </a:solidFill>
              </a:rPr>
              <a:t>What are our OH&amp;S rights?</a:t>
            </a:r>
          </a:p>
          <a:p>
            <a:pPr lvl="1"/>
            <a:r>
              <a:rPr lang="en-CA" sz="3600" dirty="0">
                <a:solidFill>
                  <a:schemeClr val="tx1"/>
                </a:solidFill>
              </a:rPr>
              <a:t>The Right to Know</a:t>
            </a:r>
          </a:p>
          <a:p>
            <a:pPr lvl="1"/>
            <a:r>
              <a:rPr lang="en-CA" sz="3600" dirty="0">
                <a:solidFill>
                  <a:schemeClr val="tx1"/>
                </a:solidFill>
              </a:rPr>
              <a:t>The Right to Participate</a:t>
            </a:r>
            <a:endParaRPr lang="en-CA" sz="3600" i="1" dirty="0">
              <a:solidFill>
                <a:schemeClr val="tx1"/>
              </a:solidFill>
            </a:endParaRPr>
          </a:p>
          <a:p>
            <a:pPr lvl="1"/>
            <a:r>
              <a:rPr lang="en-CA" sz="3600" dirty="0">
                <a:solidFill>
                  <a:schemeClr val="tx1"/>
                </a:solidFill>
              </a:rPr>
              <a:t>Right to Refuse Unsafe Work</a:t>
            </a:r>
            <a:endParaRPr lang="en-CA" sz="32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CA" sz="3600" dirty="0">
                <a:solidFill>
                  <a:schemeClr val="tx1"/>
                </a:solidFill>
              </a:rPr>
              <a:t>*	Free from Discriminatory Action </a:t>
            </a:r>
          </a:p>
          <a:p>
            <a:pPr marL="457200" lvl="1" indent="0">
              <a:buNone/>
            </a:pPr>
            <a:r>
              <a:rPr lang="en-CA" sz="3600" dirty="0">
                <a:solidFill>
                  <a:schemeClr val="tx1"/>
                </a:solidFill>
              </a:rPr>
              <a:t>	Act – Section 3-35</a:t>
            </a:r>
            <a:endParaRPr lang="en-CA" sz="4000" dirty="0">
              <a:solidFill>
                <a:schemeClr val="tx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D76DC29-66D6-4F14-BFB8-73078A7C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OH&amp;S RIGHTS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7D5763-B9B6-451F-99DC-2F3F8A550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28382" y="931743"/>
            <a:ext cx="3763618" cy="5316657"/>
          </a:xfrm>
          <a:custGeom>
            <a:avLst/>
            <a:gdLst/>
            <a:ahLst/>
            <a:cxnLst/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465837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E26E3E46-CAD7-4B88-B85E-18DF3C957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/>
              <a:t>WHAT HAS CHANGED?</a:t>
            </a:r>
            <a:endParaRPr lang="en-US"/>
          </a:p>
        </p:txBody>
      </p:sp>
      <p:pic>
        <p:nvPicPr>
          <p:cNvPr id="7" name="Graphic 6" descr="Construction Worker">
            <a:extLst>
              <a:ext uri="{FF2B5EF4-FFF2-40B4-BE49-F238E27FC236}">
                <a16:creationId xmlns:a16="http://schemas.microsoft.com/office/drawing/2014/main" id="{7024B32A-D0CE-4647-8761-788CF88822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7474" y="2159331"/>
            <a:ext cx="2915973" cy="2915973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9F9819-5715-4F5B-BACB-8CD438D65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3160" y="2160589"/>
            <a:ext cx="5207839" cy="388077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1700" b="1" dirty="0"/>
              <a:t>Workplaces today are very different than they were before the pandemic </a:t>
            </a:r>
          </a:p>
          <a:p>
            <a:pPr marL="0" indent="0">
              <a:buNone/>
            </a:pPr>
            <a:r>
              <a:rPr lang="en-US" sz="1700" dirty="0"/>
              <a:t>Some workers have been recognized as essential.</a:t>
            </a:r>
          </a:p>
          <a:p>
            <a:r>
              <a:rPr lang="en-US" sz="1700" dirty="0"/>
              <a:t>For some, this has meant an increased workload.</a:t>
            </a:r>
          </a:p>
          <a:p>
            <a:r>
              <a:rPr lang="en-US" sz="1700" dirty="0"/>
              <a:t>Some of us are now working from home (remotely).</a:t>
            </a:r>
          </a:p>
          <a:p>
            <a:r>
              <a:rPr lang="en-US" sz="1700" dirty="0"/>
              <a:t>Some workplaces have new restrictions and protections in place.</a:t>
            </a:r>
          </a:p>
          <a:p>
            <a:r>
              <a:rPr lang="en-US" sz="1700" dirty="0"/>
              <a:t>As a result, some of us are newly working alone.</a:t>
            </a:r>
          </a:p>
          <a:p>
            <a:r>
              <a:rPr lang="en-US" sz="1700" dirty="0"/>
              <a:t>Some of us are encountering new challenges in our interactions with other workplaces.</a:t>
            </a:r>
          </a:p>
          <a:p>
            <a:r>
              <a:rPr lang="en-US" sz="1700" dirty="0"/>
              <a:t>Meetings are taking place virtually.</a:t>
            </a:r>
          </a:p>
          <a:p>
            <a:pPr marL="0" indent="0"/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978204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D94A7024-D948-494D-8920-BBA2DA07D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-up of a stethoscope&#10;&#10;Description automatically generated">
            <a:extLst>
              <a:ext uri="{FF2B5EF4-FFF2-40B4-BE49-F238E27FC236}">
                <a16:creationId xmlns:a16="http://schemas.microsoft.com/office/drawing/2014/main" id="{9BCD790C-12B0-4EC9-A33C-C95B4B2E496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6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C06FFBEA-96AA-4FFB-A383-B09C5C543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1" dirty="0">
                <a:solidFill>
                  <a:srgbClr val="FFFF00"/>
                </a:solidFill>
              </a:rPr>
              <a:t>NEW </a:t>
            </a:r>
            <a:br>
              <a:rPr lang="en-US" sz="2800" b="1" dirty="0">
                <a:solidFill>
                  <a:srgbClr val="FFFF00"/>
                </a:solidFill>
              </a:rPr>
            </a:br>
            <a:r>
              <a:rPr lang="en-US" sz="2800" b="1" dirty="0">
                <a:solidFill>
                  <a:srgbClr val="FFFF00"/>
                </a:solidFill>
              </a:rPr>
              <a:t>AUTHORITIES</a:t>
            </a:r>
            <a:br>
              <a:rPr lang="en-US" sz="2800" b="1" dirty="0">
                <a:solidFill>
                  <a:srgbClr val="FFFF00"/>
                </a:solidFill>
              </a:rPr>
            </a:br>
            <a:r>
              <a:rPr lang="en-US" sz="2800" b="1" dirty="0">
                <a:solidFill>
                  <a:srgbClr val="FFFF00"/>
                </a:solidFill>
              </a:rPr>
              <a:t>AND ORDERS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DB3AD5-9375-467E-80E1-00CC1270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Provincial Medical Health Officer</a:t>
            </a:r>
          </a:p>
          <a:p>
            <a:r>
              <a:rPr lang="en-US" dirty="0">
                <a:solidFill>
                  <a:srgbClr val="FFFFFF"/>
                </a:solidFill>
              </a:rPr>
              <a:t>Chief Medical Officer of Canada</a:t>
            </a:r>
          </a:p>
          <a:p>
            <a:r>
              <a:rPr lang="en-US" dirty="0">
                <a:solidFill>
                  <a:srgbClr val="FFFFFF"/>
                </a:solidFill>
              </a:rPr>
              <a:t>Updated Public Health Orders</a:t>
            </a:r>
          </a:p>
        </p:txBody>
      </p:sp>
    </p:spTree>
    <p:extLst>
      <p:ext uri="{BB962C8B-B14F-4D97-AF65-F5344CB8AC3E}">
        <p14:creationId xmlns:p14="http://schemas.microsoft.com/office/powerpoint/2010/main" val="25642021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B5A530-C451-4184-BBCA-11694A7EE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RESPONSIBILITIES</a:t>
            </a:r>
            <a:endParaRPr lang="en-CA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96043A0-893D-42C5-B096-22043B640A74}"/>
              </a:ext>
            </a:extLst>
          </p:cNvPr>
          <p:cNvSpPr>
            <a:spLocks noGrp="1"/>
          </p:cNvSpPr>
          <p:nvPr/>
        </p:nvSpPr>
        <p:spPr>
          <a:xfrm>
            <a:off x="1658669" y="1292086"/>
            <a:ext cx="1702933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/>
              <a:t>Employer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929C022D-21B7-4B4D-B1A4-7A9C3517D4BC}"/>
              </a:ext>
            </a:extLst>
          </p:cNvPr>
          <p:cNvSpPr>
            <a:spLocks noGrp="1"/>
          </p:cNvSpPr>
          <p:nvPr/>
        </p:nvSpPr>
        <p:spPr>
          <a:xfrm>
            <a:off x="5416828" y="1281043"/>
            <a:ext cx="1358343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/>
              <a:t>Worker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50826FF6-2451-426E-BC55-98E1FDE8286E}"/>
              </a:ext>
            </a:extLst>
          </p:cNvPr>
          <p:cNvSpPr txBox="1">
            <a:spLocks/>
          </p:cNvSpPr>
          <p:nvPr/>
        </p:nvSpPr>
        <p:spPr>
          <a:xfrm>
            <a:off x="8719506" y="1270000"/>
            <a:ext cx="1610959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400" b="1" dirty="0"/>
              <a:t>Supervisor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9D406B1F-CE46-46D8-963A-C826BD9E80D5}"/>
              </a:ext>
            </a:extLst>
          </p:cNvPr>
          <p:cNvSpPr>
            <a:spLocks noGrp="1"/>
          </p:cNvSpPr>
          <p:nvPr/>
        </p:nvSpPr>
        <p:spPr>
          <a:xfrm>
            <a:off x="1128086" y="2235388"/>
            <a:ext cx="2764097" cy="3296847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5000" dirty="0"/>
              <a:t>Exposure control plans</a:t>
            </a:r>
          </a:p>
          <a:p>
            <a:r>
              <a:rPr lang="en-CA" sz="5000" dirty="0"/>
              <a:t>Engineering controls</a:t>
            </a:r>
          </a:p>
          <a:p>
            <a:r>
              <a:rPr lang="en-CA" sz="5000" dirty="0"/>
              <a:t>PPE </a:t>
            </a:r>
          </a:p>
          <a:p>
            <a:r>
              <a:rPr lang="en-CA" sz="5000" dirty="0"/>
              <a:t>Regulations still in force</a:t>
            </a:r>
          </a:p>
          <a:p>
            <a:r>
              <a:rPr lang="en-CA" sz="5000" dirty="0"/>
              <a:t>Working alone</a:t>
            </a:r>
          </a:p>
          <a:p>
            <a:r>
              <a:rPr lang="en-CA" sz="5000" dirty="0"/>
              <a:t>Ergonomics</a:t>
            </a:r>
          </a:p>
          <a:p>
            <a:r>
              <a:rPr lang="en-CA" sz="5000" dirty="0"/>
              <a:t>Violence</a:t>
            </a:r>
          </a:p>
          <a:p>
            <a:r>
              <a:rPr lang="en-CA" sz="5000" dirty="0"/>
              <a:t>Mental health</a:t>
            </a:r>
          </a:p>
          <a:p>
            <a:endParaRPr lang="en-CA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45ADB1B0-6524-42FD-886E-602733C5676E}"/>
              </a:ext>
            </a:extLst>
          </p:cNvPr>
          <p:cNvSpPr>
            <a:spLocks noGrp="1"/>
          </p:cNvSpPr>
          <p:nvPr/>
        </p:nvSpPr>
        <p:spPr>
          <a:xfrm>
            <a:off x="4859433" y="2235389"/>
            <a:ext cx="2473132" cy="2758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000" dirty="0"/>
              <a:t>Staying home if sick</a:t>
            </a:r>
          </a:p>
          <a:p>
            <a:r>
              <a:rPr lang="en-CA" sz="2000" dirty="0"/>
              <a:t>Following new procedures (PPE)</a:t>
            </a:r>
          </a:p>
          <a:p>
            <a:r>
              <a:rPr lang="en-CA" sz="2000" dirty="0"/>
              <a:t>Utilize your OH&amp;S rights</a:t>
            </a:r>
          </a:p>
          <a:p>
            <a:endParaRPr lang="en-CA" dirty="0"/>
          </a:p>
          <a:p>
            <a:endParaRPr lang="en-CA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6AD0DC53-7D54-41A1-A04D-0E1BE5D738E6}"/>
              </a:ext>
            </a:extLst>
          </p:cNvPr>
          <p:cNvSpPr txBox="1">
            <a:spLocks/>
          </p:cNvSpPr>
          <p:nvPr/>
        </p:nvSpPr>
        <p:spPr>
          <a:xfrm>
            <a:off x="8227908" y="2235388"/>
            <a:ext cx="2594154" cy="2758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/>
              <a:t>Ensure workers understand hazard posed by COVID-19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/>
              <a:t>Apply employer’s health and safety program</a:t>
            </a:r>
          </a:p>
          <a:p>
            <a:endParaRPr lang="en-CA" sz="2000" dirty="0"/>
          </a:p>
          <a:p>
            <a:endParaRPr lang="en-CA" sz="2200" dirty="0"/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1B48C239-4DC9-4D0F-A187-256F7835A6BE}"/>
              </a:ext>
            </a:extLst>
          </p:cNvPr>
          <p:cNvSpPr txBox="1">
            <a:spLocks/>
          </p:cNvSpPr>
          <p:nvPr/>
        </p:nvSpPr>
        <p:spPr>
          <a:xfrm>
            <a:off x="2052227" y="5346712"/>
            <a:ext cx="8087544" cy="901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en-CA" sz="2400" b="1" dirty="0"/>
              <a:t>It is a responsibility of all parties to follow the directions of the Provincial Medical Health Officer.</a:t>
            </a:r>
          </a:p>
        </p:txBody>
      </p:sp>
    </p:spTree>
    <p:extLst>
      <p:ext uri="{BB962C8B-B14F-4D97-AF65-F5344CB8AC3E}">
        <p14:creationId xmlns:p14="http://schemas.microsoft.com/office/powerpoint/2010/main" val="31157960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15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00703C"/>
      </a:accent1>
      <a:accent2>
        <a:srgbClr val="FFEA53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00703C"/>
      </a:hlink>
      <a:folHlink>
        <a:srgbClr val="00703C"/>
      </a:folHlink>
    </a:clrScheme>
    <a:fontScheme name="SFL PowerPoint Templat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15164</TotalTime>
  <Words>801</Words>
  <Application>Microsoft Office PowerPoint</Application>
  <PresentationFormat>Widescreen</PresentationFormat>
  <Paragraphs>95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 3</vt:lpstr>
      <vt:lpstr>Facet</vt:lpstr>
      <vt:lpstr>RIGHTS &amp; RESPONSIBILITIES IN THE TIME OF COVID-19</vt:lpstr>
      <vt:lpstr>Questions During the Webinar</vt:lpstr>
      <vt:lpstr>PowerPoint Presentation</vt:lpstr>
      <vt:lpstr>Objectives</vt:lpstr>
      <vt:lpstr>OH&amp;S Responsibilities</vt:lpstr>
      <vt:lpstr>OH&amp;S RIGHTS</vt:lpstr>
      <vt:lpstr>WHAT HAS CHANGED?</vt:lpstr>
      <vt:lpstr>NEW  AUTHORITIES AND ORDERS</vt:lpstr>
      <vt:lpstr>RESPONSIBILITIES</vt:lpstr>
      <vt:lpstr>RIGHT TO KNOW</vt:lpstr>
      <vt:lpstr>RIGHT TO PARTICIPATE</vt:lpstr>
      <vt:lpstr>RIGHT TO REFUSE</vt:lpstr>
      <vt:lpstr>DISCRIMINATORY ACTIONS</vt:lpstr>
      <vt:lpstr>RECOVERY</vt:lpstr>
      <vt:lpstr>ADDITIONAL WEBINARS</vt:lpstr>
      <vt:lpstr>FOLLOW UP HELP AND ADVICE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Psychological Health in the Workplace</dc:title>
  <dc:creator>Deena Kapacila</dc:creator>
  <cp:lastModifiedBy>Janice Janzen</cp:lastModifiedBy>
  <cp:revision>33</cp:revision>
  <dcterms:created xsi:type="dcterms:W3CDTF">2019-11-27T17:42:32Z</dcterms:created>
  <dcterms:modified xsi:type="dcterms:W3CDTF">2021-05-04T16:58:57Z</dcterms:modified>
</cp:coreProperties>
</file>